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tiff" ContentType="image/tiff"/>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7" r:id="rId3"/>
    <p:sldId id="274" r:id="rId4"/>
    <p:sldId id="275" r:id="rId5"/>
    <p:sldId id="280" r:id="rId6"/>
    <p:sldId id="276" r:id="rId7"/>
    <p:sldId id="258" r:id="rId8"/>
    <p:sldId id="259" r:id="rId9"/>
    <p:sldId id="260" r:id="rId10"/>
    <p:sldId id="277" r:id="rId11"/>
    <p:sldId id="261" r:id="rId12"/>
    <p:sldId id="278" r:id="rId13"/>
    <p:sldId id="279"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A70063-A129-4404-9B81-6DFF4BCD1093}" type="datetimeFigureOut">
              <a:rPr lang="en-US" smtClean="0"/>
              <a:pPr/>
              <a:t>9/10/2019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63E04F-DF97-42B2-BF2A-41C0C2921EB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1854102-63AF-46DF-8C0B-D24CB6EA6CF4}" type="datetimeFigureOut">
              <a:rPr lang="en-US" smtClean="0"/>
              <a:pPr/>
              <a:t>9/10/2019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3FE225-1521-413F-BCAB-FA2D93D352B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854102-63AF-46DF-8C0B-D24CB6EA6CF4}" type="datetimeFigureOut">
              <a:rPr lang="en-US" smtClean="0"/>
              <a:pPr/>
              <a:t>9/10/2019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3FE225-1521-413F-BCAB-FA2D93D352B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854102-63AF-46DF-8C0B-D24CB6EA6CF4}" type="datetimeFigureOut">
              <a:rPr lang="en-US" smtClean="0"/>
              <a:pPr/>
              <a:t>9/10/2019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3FE225-1521-413F-BCAB-FA2D93D352B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96A093E-70A3-4CFE-9966-4115882C4998}" type="datetimeFigureOut">
              <a:rPr lang="en-US" smtClean="0"/>
              <a:pPr/>
              <a:t>9/10/2019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835B8-C1A4-4AB3-A86F-B6C21A92F8FA}"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6A093E-70A3-4CFE-9966-4115882C4998}" type="datetimeFigureOut">
              <a:rPr lang="en-US" smtClean="0"/>
              <a:pPr/>
              <a:t>9/10/2019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835B8-C1A4-4AB3-A86F-B6C21A92F8FA}"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6A093E-70A3-4CFE-9966-4115882C4998}" type="datetimeFigureOut">
              <a:rPr lang="en-US" smtClean="0"/>
              <a:pPr/>
              <a:t>9/10/2019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835B8-C1A4-4AB3-A86F-B6C21A92F8FA}"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6A093E-70A3-4CFE-9966-4115882C4998}" type="datetimeFigureOut">
              <a:rPr lang="en-US" smtClean="0"/>
              <a:pPr/>
              <a:t>9/10/2019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6835B8-C1A4-4AB3-A86F-B6C21A92F8FA}"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96A093E-70A3-4CFE-9966-4115882C4998}" type="datetimeFigureOut">
              <a:rPr lang="en-US" smtClean="0"/>
              <a:pPr/>
              <a:t>9/10/2019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6835B8-C1A4-4AB3-A86F-B6C21A92F8FA}"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6A093E-70A3-4CFE-9966-4115882C4998}" type="datetimeFigureOut">
              <a:rPr lang="en-US" smtClean="0"/>
              <a:pPr/>
              <a:t>9/10/2019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6835B8-C1A4-4AB3-A86F-B6C21A92F8FA}"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6A093E-70A3-4CFE-9966-4115882C4998}" type="datetimeFigureOut">
              <a:rPr lang="en-US" smtClean="0"/>
              <a:pPr/>
              <a:t>9/10/2019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6835B8-C1A4-4AB3-A86F-B6C21A92F8FA}"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6A093E-70A3-4CFE-9966-4115882C4998}" type="datetimeFigureOut">
              <a:rPr lang="en-US" smtClean="0"/>
              <a:pPr/>
              <a:t>9/10/2019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6835B8-C1A4-4AB3-A86F-B6C21A92F8F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854102-63AF-46DF-8C0B-D24CB6EA6CF4}" type="datetimeFigureOut">
              <a:rPr lang="en-US" smtClean="0"/>
              <a:pPr/>
              <a:t>9/10/2019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3FE225-1521-413F-BCAB-FA2D93D352B2}"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6A093E-70A3-4CFE-9966-4115882C4998}" type="datetimeFigureOut">
              <a:rPr lang="en-US" smtClean="0"/>
              <a:pPr/>
              <a:t>9/10/2019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6835B8-C1A4-4AB3-A86F-B6C21A92F8FA}"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6A093E-70A3-4CFE-9966-4115882C4998}" type="datetimeFigureOut">
              <a:rPr lang="en-US" smtClean="0"/>
              <a:pPr/>
              <a:t>9/10/2019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835B8-C1A4-4AB3-A86F-B6C21A92F8FA}"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6A093E-70A3-4CFE-9966-4115882C4998}" type="datetimeFigureOut">
              <a:rPr lang="en-US" smtClean="0"/>
              <a:pPr/>
              <a:t>9/10/2019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835B8-C1A4-4AB3-A86F-B6C21A92F8F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854102-63AF-46DF-8C0B-D24CB6EA6CF4}" type="datetimeFigureOut">
              <a:rPr lang="en-US" smtClean="0"/>
              <a:pPr/>
              <a:t>9/10/2019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3FE225-1521-413F-BCAB-FA2D93D352B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1854102-63AF-46DF-8C0B-D24CB6EA6CF4}" type="datetimeFigureOut">
              <a:rPr lang="en-US" smtClean="0"/>
              <a:pPr/>
              <a:t>9/10/2019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3FE225-1521-413F-BCAB-FA2D93D352B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854102-63AF-46DF-8C0B-D24CB6EA6CF4}" type="datetimeFigureOut">
              <a:rPr lang="en-US" smtClean="0"/>
              <a:pPr/>
              <a:t>9/10/2019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3FE225-1521-413F-BCAB-FA2D93D352B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854102-63AF-46DF-8C0B-D24CB6EA6CF4}" type="datetimeFigureOut">
              <a:rPr lang="en-US" smtClean="0"/>
              <a:pPr/>
              <a:t>9/10/2019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3FE225-1521-413F-BCAB-FA2D93D352B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854102-63AF-46DF-8C0B-D24CB6EA6CF4}" type="datetimeFigureOut">
              <a:rPr lang="en-US" smtClean="0"/>
              <a:pPr/>
              <a:t>9/10/2019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3FE225-1521-413F-BCAB-FA2D93D352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854102-63AF-46DF-8C0B-D24CB6EA6CF4}" type="datetimeFigureOut">
              <a:rPr lang="en-US" smtClean="0"/>
              <a:pPr/>
              <a:t>9/10/2019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3FE225-1521-413F-BCAB-FA2D93D352B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854102-63AF-46DF-8C0B-D24CB6EA6CF4}" type="datetimeFigureOut">
              <a:rPr lang="en-US" smtClean="0"/>
              <a:pPr/>
              <a:t>9/10/2019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3FE225-1521-413F-BCAB-FA2D93D352B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854102-63AF-46DF-8C0B-D24CB6EA6CF4}" type="datetimeFigureOut">
              <a:rPr lang="en-US" smtClean="0"/>
              <a:pPr/>
              <a:t>9/10/2019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3FE225-1521-413F-BCAB-FA2D93D352B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6A093E-70A3-4CFE-9966-4115882C4998}" type="datetimeFigureOut">
              <a:rPr lang="en-US" smtClean="0"/>
              <a:pPr/>
              <a:t>9/10/2019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6835B8-C1A4-4AB3-A86F-B6C21A92F8F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p:cNvSpPr>
            <a:spLocks noGrp="1" noChangeArrowheads="1"/>
          </p:cNvSpPr>
          <p:nvPr>
            <p:ph type="subTitle" idx="1"/>
          </p:nvPr>
        </p:nvSpPr>
        <p:spPr>
          <a:xfrm>
            <a:off x="1752600" y="457200"/>
            <a:ext cx="5943600" cy="2514600"/>
          </a:xfrm>
        </p:spPr>
        <p:txBody>
          <a:bodyPr/>
          <a:lstStyle/>
          <a:p>
            <a:pPr eaLnBrk="1" hangingPunct="1"/>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Универзитет у Крагујевцу</a:t>
            </a:r>
          </a:p>
          <a:p>
            <a:pPr eaLnBrk="1" hangingPunct="1"/>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Факултет медицински</a:t>
            </a:r>
            <a:r>
              <a:rPr lang="sr-Cyrl-CS" sz="2000" dirty="0" smtClean="0">
                <a:effectLst>
                  <a:outerShdw blurRad="38100" dist="38100" dir="2700000" algn="tl">
                    <a:srgbClr val="000000">
                      <a:alpha val="43137"/>
                    </a:srgbClr>
                  </a:outerShdw>
                </a:effectLst>
                <a:latin typeface="Times New Roman" pitchFamily="18" charset="0"/>
                <a:cs typeface="Times New Roman" pitchFamily="18" charset="0"/>
              </a:rPr>
              <a:t>х наука</a:t>
            </a:r>
          </a:p>
          <a:p>
            <a:pPr eaLnBrk="1" hangingPunct="1"/>
            <a:endParaRPr lang="sr-Cyrl-CS" sz="2000" dirty="0" smtClean="0">
              <a:effectLst>
                <a:outerShdw blurRad="38100" dist="38100" dir="2700000" algn="tl">
                  <a:srgbClr val="000000">
                    <a:alpha val="43137"/>
                  </a:srgbClr>
                </a:outerShdw>
              </a:effectLst>
              <a:latin typeface="Times New Roman" pitchFamily="18" charset="0"/>
              <a:cs typeface="Times New Roman" pitchFamily="18" charset="0"/>
            </a:endParaRPr>
          </a:p>
          <a:p>
            <a:pPr eaLnBrk="1" hangingPunct="1"/>
            <a:r>
              <a:rPr lang="sr-Cyrl-CS" sz="2000" dirty="0" smtClean="0">
                <a:effectLst>
                  <a:outerShdw blurRad="38100" dist="38100" dir="2700000" algn="tl">
                    <a:srgbClr val="000000">
                      <a:alpha val="43137"/>
                    </a:srgbClr>
                  </a:outerShdw>
                </a:effectLst>
                <a:latin typeface="Times New Roman" pitchFamily="18" charset="0"/>
                <a:cs typeface="Times New Roman" pitchFamily="18" charset="0"/>
              </a:rPr>
              <a:t>Интегрисане академске студије фармације</a:t>
            </a:r>
          </a:p>
          <a:p>
            <a:r>
              <a:rPr lang="sr-Cyrl-RS" sz="2000" b="1" dirty="0" smtClean="0">
                <a:latin typeface="Times New Roman" pitchFamily="18" charset="0"/>
                <a:cs typeface="Times New Roman" pitchFamily="18" charset="0"/>
              </a:rPr>
              <a:t>И16 Обрада резултата мерења </a:t>
            </a:r>
            <a:endParaRPr lang="sr-Cyrl-RS" sz="2200" dirty="0" smtClean="0">
              <a:latin typeface="Times New Roman" pitchFamily="18" charset="0"/>
              <a:cs typeface="Times New Roman" pitchFamily="18" charset="0"/>
            </a:endParaRPr>
          </a:p>
        </p:txBody>
      </p:sp>
      <p:sp>
        <p:nvSpPr>
          <p:cNvPr id="2052" name="Text Box 5"/>
          <p:cNvSpPr txBox="1">
            <a:spLocks noChangeArrowheads="1"/>
          </p:cNvSpPr>
          <p:nvPr/>
        </p:nvSpPr>
        <p:spPr bwMode="auto">
          <a:xfrm>
            <a:off x="228600" y="1433439"/>
            <a:ext cx="8610600" cy="4885953"/>
          </a:xfrm>
          <a:prstGeom prst="rect">
            <a:avLst/>
          </a:prstGeom>
          <a:noFill/>
          <a:ln w="9525">
            <a:noFill/>
            <a:miter lim="800000"/>
            <a:headEnd/>
            <a:tailEnd/>
          </a:ln>
        </p:spPr>
        <p:txBody>
          <a:bodyPr wrap="square">
            <a:spAutoFit/>
          </a:bodyPr>
          <a:lstStyle/>
          <a:p>
            <a:pPr algn="ctr">
              <a:spcBef>
                <a:spcPct val="50000"/>
              </a:spcBef>
              <a:buFontTx/>
              <a:buNone/>
            </a:pPr>
            <a:endParaRPr lang="en-US" sz="1000" b="1" dirty="0">
              <a:latin typeface="Times New Roman" pitchFamily="18" charset="0"/>
            </a:endParaRPr>
          </a:p>
          <a:p>
            <a:pPr algn="ctr">
              <a:spcBef>
                <a:spcPct val="50000"/>
              </a:spcBef>
              <a:buFontTx/>
              <a:buNone/>
            </a:pPr>
            <a:endParaRPr lang="sr-Cyrl-CS" sz="1200" b="1" dirty="0">
              <a:latin typeface="Times New Roman" pitchFamily="18" charset="0"/>
            </a:endParaRPr>
          </a:p>
          <a:p>
            <a:pPr algn="ctr">
              <a:buFontTx/>
              <a:buNone/>
            </a:pPr>
            <a:endParaRPr lang="ru-RU" sz="2600" b="1" dirty="0" smtClean="0">
              <a:latin typeface="Times New Roman" pitchFamily="18" charset="0"/>
              <a:cs typeface="Times New Roman" pitchFamily="18" charset="0"/>
            </a:endParaRPr>
          </a:p>
          <a:p>
            <a:pPr algn="ctr">
              <a:spcBef>
                <a:spcPct val="50000"/>
              </a:spcBef>
              <a:buFontTx/>
              <a:buNone/>
            </a:pPr>
            <a:endParaRPr lang="sr-Cyrl-RS" sz="2300" b="1" dirty="0" smtClean="0">
              <a:effectLst>
                <a:outerShdw blurRad="38100" dist="38100" dir="2700000" algn="tl">
                  <a:srgbClr val="000000">
                    <a:alpha val="43137"/>
                  </a:srgbClr>
                </a:outerShdw>
              </a:effectLst>
              <a:latin typeface="Times New Roman" pitchFamily="18" charset="0"/>
            </a:endParaRPr>
          </a:p>
          <a:p>
            <a:pPr algn="ctr">
              <a:spcBef>
                <a:spcPct val="50000"/>
              </a:spcBef>
              <a:buFontTx/>
              <a:buNone/>
            </a:pPr>
            <a:r>
              <a:rPr lang="sr-Latn-RS" sz="2800" b="1" dirty="0" smtClean="0">
                <a:solidFill>
                  <a:srgbClr val="FF0000"/>
                </a:solidFill>
                <a:latin typeface="Times New Roman" pitchFamily="18" charset="0"/>
                <a:cs typeface="Times New Roman" pitchFamily="18" charset="0"/>
              </a:rPr>
              <a:t>15. </a:t>
            </a:r>
            <a:r>
              <a:rPr lang="sr-Cyrl-RS" sz="2800" b="1" dirty="0" smtClean="0">
                <a:solidFill>
                  <a:srgbClr val="FF0000"/>
                </a:solidFill>
                <a:latin typeface="Times New Roman" pitchFamily="18" charset="0"/>
                <a:cs typeface="Times New Roman" pitchFamily="18" charset="0"/>
              </a:rPr>
              <a:t>Централни композициони и </a:t>
            </a:r>
            <a:r>
              <a:rPr lang="sr-Latn-RS" sz="2800" b="1" i="1" dirty="0" smtClean="0">
                <a:solidFill>
                  <a:srgbClr val="FF0000"/>
                </a:solidFill>
                <a:latin typeface="Times New Roman" pitchFamily="18" charset="0"/>
                <a:cs typeface="Times New Roman" pitchFamily="18" charset="0"/>
              </a:rPr>
              <a:t>Box-Behenken</a:t>
            </a:r>
            <a:r>
              <a:rPr lang="sr-Latn-RS" sz="2800" b="1" dirty="0" smtClean="0">
                <a:solidFill>
                  <a:srgbClr val="FF0000"/>
                </a:solidFill>
                <a:latin typeface="Times New Roman" pitchFamily="18" charset="0"/>
                <a:cs typeface="Times New Roman" pitchFamily="18" charset="0"/>
              </a:rPr>
              <a:t> </a:t>
            </a:r>
            <a:r>
              <a:rPr lang="sr-Cyrl-RS" sz="2800" b="1" dirty="0" smtClean="0">
                <a:solidFill>
                  <a:srgbClr val="FF0000"/>
                </a:solidFill>
                <a:latin typeface="Times New Roman" pitchFamily="18" charset="0"/>
                <a:cs typeface="Times New Roman" pitchFamily="18" charset="0"/>
              </a:rPr>
              <a:t>дизајн</a:t>
            </a:r>
            <a:endParaRPr lang="en-US" sz="2200" b="1" dirty="0" smtClean="0">
              <a:effectLst>
                <a:outerShdw blurRad="38100" dist="38100" dir="2700000" algn="tl">
                  <a:srgbClr val="000000">
                    <a:alpha val="43137"/>
                  </a:srgbClr>
                </a:outerShdw>
              </a:effectLst>
              <a:latin typeface="Times New Roman" pitchFamily="18" charset="0"/>
            </a:endParaRPr>
          </a:p>
          <a:p>
            <a:pPr algn="r">
              <a:spcBef>
                <a:spcPct val="50000"/>
              </a:spcBef>
              <a:buNone/>
            </a:pPr>
            <a:r>
              <a:rPr lang="sr-Cyrl-RS" sz="2200" b="1" dirty="0" smtClean="0">
                <a:effectLst>
                  <a:outerShdw blurRad="38100" dist="38100" dir="2700000" algn="tl">
                    <a:srgbClr val="000000">
                      <a:alpha val="43137"/>
                    </a:srgbClr>
                  </a:outerShdw>
                </a:effectLst>
                <a:latin typeface="Times New Roman" pitchFamily="18" charset="0"/>
              </a:rPr>
              <a:t>доц. др</a:t>
            </a:r>
            <a:r>
              <a:rPr lang="sr-Cyrl-CS" sz="2200" b="1" dirty="0" smtClean="0">
                <a:effectLst>
                  <a:outerShdw blurRad="38100" dist="38100" dir="2700000" algn="tl">
                    <a:srgbClr val="000000">
                      <a:alpha val="43137"/>
                    </a:srgbClr>
                  </a:outerShdw>
                </a:effectLst>
                <a:latin typeface="Times New Roman" pitchFamily="18" charset="0"/>
              </a:rPr>
              <a:t> Мирослав Соврлић</a:t>
            </a:r>
          </a:p>
          <a:p>
            <a:pPr algn="ctr">
              <a:spcBef>
                <a:spcPct val="50000"/>
              </a:spcBef>
              <a:buFontTx/>
              <a:buNone/>
            </a:pPr>
            <a:endParaRPr lang="sr-Cyrl-CS" sz="2000" dirty="0" smtClean="0">
              <a:effectLst>
                <a:outerShdw blurRad="38100" dist="38100" dir="2700000" algn="tl">
                  <a:srgbClr val="000000">
                    <a:alpha val="43137"/>
                  </a:srgbClr>
                </a:outerShdw>
              </a:effectLst>
              <a:latin typeface="Times New Roman" pitchFamily="18" charset="0"/>
            </a:endParaRPr>
          </a:p>
          <a:p>
            <a:pPr algn="ctr">
              <a:spcBef>
                <a:spcPct val="50000"/>
              </a:spcBef>
              <a:buFontTx/>
              <a:buNone/>
            </a:pPr>
            <a:endParaRPr lang="sr-Cyrl-CS" sz="2000" dirty="0" smtClean="0">
              <a:effectLst>
                <a:outerShdw blurRad="38100" dist="38100" dir="2700000" algn="tl">
                  <a:srgbClr val="000000">
                    <a:alpha val="43137"/>
                  </a:srgbClr>
                </a:outerShdw>
              </a:effectLst>
              <a:latin typeface="Times New Roman" pitchFamily="18" charset="0"/>
            </a:endParaRPr>
          </a:p>
          <a:p>
            <a:pPr algn="ctr">
              <a:spcBef>
                <a:spcPct val="50000"/>
              </a:spcBef>
              <a:buFontTx/>
              <a:buNone/>
            </a:pPr>
            <a:r>
              <a:rPr lang="sr-Cyrl-CS" sz="2000" dirty="0" smtClean="0">
                <a:effectLst>
                  <a:outerShdw blurRad="38100" dist="38100" dir="2700000" algn="tl">
                    <a:srgbClr val="000000">
                      <a:alpha val="43137"/>
                    </a:srgbClr>
                  </a:outerShdw>
                </a:effectLst>
                <a:latin typeface="Times New Roman" pitchFamily="18" charset="0"/>
              </a:rPr>
              <a:t>Школска 201</a:t>
            </a:r>
            <a:r>
              <a:rPr lang="sr-Latn-RS" sz="2000" dirty="0" smtClean="0">
                <a:effectLst>
                  <a:outerShdw blurRad="38100" dist="38100" dir="2700000" algn="tl">
                    <a:srgbClr val="000000">
                      <a:alpha val="43137"/>
                    </a:srgbClr>
                  </a:outerShdw>
                </a:effectLst>
                <a:latin typeface="Times New Roman" pitchFamily="18" charset="0"/>
              </a:rPr>
              <a:t>9</a:t>
            </a:r>
            <a:r>
              <a:rPr lang="sr-Cyrl-CS" sz="2000" dirty="0" smtClean="0">
                <a:effectLst>
                  <a:outerShdw blurRad="38100" dist="38100" dir="2700000" algn="tl">
                    <a:srgbClr val="000000">
                      <a:alpha val="43137"/>
                    </a:srgbClr>
                  </a:outerShdw>
                </a:effectLst>
                <a:latin typeface="Times New Roman" pitchFamily="18" charset="0"/>
              </a:rPr>
              <a:t>/2</a:t>
            </a:r>
            <a:r>
              <a:rPr lang="sr-Latn-RS" sz="2000" dirty="0" smtClean="0">
                <a:effectLst>
                  <a:outerShdw blurRad="38100" dist="38100" dir="2700000" algn="tl">
                    <a:srgbClr val="000000">
                      <a:alpha val="43137"/>
                    </a:srgbClr>
                  </a:outerShdw>
                </a:effectLst>
                <a:latin typeface="Times New Roman" pitchFamily="18" charset="0"/>
              </a:rPr>
              <a:t>020</a:t>
            </a:r>
            <a:r>
              <a:rPr lang="sr-Cyrl-CS" sz="2000" dirty="0" smtClean="0">
                <a:effectLst>
                  <a:outerShdw blurRad="38100" dist="38100" dir="2700000" algn="tl">
                    <a:srgbClr val="000000">
                      <a:alpha val="43137"/>
                    </a:srgbClr>
                  </a:outerShdw>
                </a:effectLst>
                <a:latin typeface="Times New Roman" pitchFamily="18" charset="0"/>
              </a:rPr>
              <a:t>. </a:t>
            </a:r>
            <a:r>
              <a:rPr lang="sr-Cyrl-CS" sz="2000" dirty="0">
                <a:effectLst>
                  <a:outerShdw blurRad="38100" dist="38100" dir="2700000" algn="tl">
                    <a:srgbClr val="000000">
                      <a:alpha val="43137"/>
                    </a:srgbClr>
                  </a:outerShdw>
                </a:effectLst>
                <a:latin typeface="Times New Roman" pitchFamily="18" charset="0"/>
              </a:rPr>
              <a:t>година</a:t>
            </a:r>
          </a:p>
          <a:p>
            <a:pPr algn="ctr">
              <a:spcBef>
                <a:spcPct val="50000"/>
              </a:spcBef>
              <a:buFontTx/>
              <a:buNone/>
            </a:pPr>
            <a:endParaRPr lang="en-US" sz="2000" dirty="0">
              <a:latin typeface="Times New Roman" pitchFamily="18" charset="0"/>
            </a:endParaRPr>
          </a:p>
        </p:txBody>
      </p:sp>
      <p:pic>
        <p:nvPicPr>
          <p:cNvPr id="2053" name="Picture 5" descr="C:\Users\Sovrlic\Desktop\FMN-KG.jpg"/>
          <p:cNvPicPr>
            <a:picLocks noChangeAspect="1" noChangeArrowheads="1"/>
          </p:cNvPicPr>
          <p:nvPr/>
        </p:nvPicPr>
        <p:blipFill>
          <a:blip r:embed="rId2" cstate="print"/>
          <a:srcRect/>
          <a:stretch>
            <a:fillRect/>
          </a:stretch>
        </p:blipFill>
        <p:spPr bwMode="auto">
          <a:xfrm>
            <a:off x="7260021" y="417787"/>
            <a:ext cx="1418897" cy="1662230"/>
          </a:xfrm>
          <a:prstGeom prst="rect">
            <a:avLst/>
          </a:prstGeom>
          <a:noFill/>
        </p:spPr>
      </p:pic>
      <p:pic>
        <p:nvPicPr>
          <p:cNvPr id="6" name="Picture 5" descr="C:\Users\Administrator\AppData\Local\Microsoft\Windows\INetCache\Content.Word\Grbovi fakulteta i univerziteta.tif"/>
          <p:cNvPicPr/>
          <p:nvPr/>
        </p:nvPicPr>
        <p:blipFill>
          <a:blip r:embed="rId3" cstate="print"/>
          <a:srcRect l="6117" t="22653" r="52824" b="8899"/>
          <a:stretch>
            <a:fillRect/>
          </a:stretch>
        </p:blipFill>
        <p:spPr bwMode="auto">
          <a:xfrm>
            <a:off x="636380" y="383627"/>
            <a:ext cx="900758" cy="1371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r-Latn-RS" sz="3200" b="1" i="1" spc="-5" dirty="0" err="1" smtClean="0">
                <a:solidFill>
                  <a:srgbClr val="CC0000"/>
                </a:solidFill>
                <a:latin typeface="Times New Roman" pitchFamily="18" charset="0"/>
                <a:cs typeface="Times New Roman" pitchFamily="18" charset="0"/>
              </a:rPr>
              <a:t>Box-Behenken</a:t>
            </a:r>
            <a:r>
              <a:rPr lang="sr-Latn-RS" sz="3200" b="1" spc="-5" dirty="0" smtClean="0">
                <a:solidFill>
                  <a:srgbClr val="CC0000"/>
                </a:solidFill>
                <a:latin typeface="Times New Roman" pitchFamily="18" charset="0"/>
                <a:cs typeface="Times New Roman" pitchFamily="18" charset="0"/>
              </a:rPr>
              <a:t>-</a:t>
            </a:r>
            <a:r>
              <a:rPr lang="sr-Cyrl-RS" sz="3200" b="1" spc="-5" dirty="0" smtClean="0">
                <a:solidFill>
                  <a:srgbClr val="CC0000"/>
                </a:solidFill>
                <a:latin typeface="Times New Roman" pitchFamily="18" charset="0"/>
                <a:cs typeface="Times New Roman" pitchFamily="18" charset="0"/>
              </a:rPr>
              <a:t>ов дизајн</a:t>
            </a:r>
            <a:endParaRPr lang="sr-Latn-RS" sz="3200" dirty="0">
              <a:latin typeface="Times New Roman" pitchFamily="18" charset="0"/>
              <a:cs typeface="Times New Roman" pitchFamily="18" charset="0"/>
            </a:endParaRPr>
          </a:p>
        </p:txBody>
      </p:sp>
      <p:sp>
        <p:nvSpPr>
          <p:cNvPr id="3" name="Čuvar mesta za sadržaj 2"/>
          <p:cNvSpPr>
            <a:spLocks noGrp="1"/>
          </p:cNvSpPr>
          <p:nvPr>
            <p:ph idx="1"/>
          </p:nvPr>
        </p:nvSpPr>
        <p:spPr>
          <a:xfrm>
            <a:off x="4572000" y="1600200"/>
            <a:ext cx="4114800" cy="4525963"/>
          </a:xfrm>
        </p:spPr>
        <p:txBody>
          <a:bodyPr>
            <a:noAutofit/>
          </a:bodyPr>
          <a:lstStyle/>
          <a:p>
            <a:pPr algn="just"/>
            <a:r>
              <a:rPr lang="sr-Latn-RS" sz="2000" dirty="0">
                <a:latin typeface="Times New Roman" panose="02020603050405020304" pitchFamily="18" charset="0"/>
                <a:cs typeface="Times New Roman" panose="02020603050405020304" pitchFamily="18" charset="0"/>
              </a:rPr>
              <a:t>BB </a:t>
            </a:r>
            <a:r>
              <a:rPr lang="sr-Latn-RS" sz="2000" dirty="0" err="1">
                <a:latin typeface="Times New Roman" panose="02020603050405020304" pitchFamily="18" charset="0"/>
                <a:cs typeface="Times New Roman" panose="02020603050405020304" pitchFamily="18" charset="0"/>
              </a:rPr>
              <a:t>дизајн</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представља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значајну</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алтернативу</a:t>
            </a:r>
            <a:r>
              <a:rPr lang="sr-Latn-RS" sz="2000" dirty="0">
                <a:latin typeface="Times New Roman" panose="02020603050405020304" pitchFamily="18" charset="0"/>
                <a:cs typeface="Times New Roman" panose="02020603050405020304" pitchFamily="18" charset="0"/>
              </a:rPr>
              <a:t> ЦКД-у </a:t>
            </a:r>
            <a:r>
              <a:rPr lang="sr-Latn-RS" sz="2000" dirty="0" err="1">
                <a:latin typeface="Times New Roman" panose="02020603050405020304" pitchFamily="18" charset="0"/>
                <a:cs typeface="Times New Roman" panose="02020603050405020304" pitchFamily="18" charset="0"/>
              </a:rPr>
              <a:t>јер</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захтева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мањи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број</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експеримената</a:t>
            </a:r>
            <a:r>
              <a:rPr lang="sr-Latn-RS" sz="2000" dirty="0">
                <a:latin typeface="Times New Roman" panose="02020603050405020304" pitchFamily="18" charset="0"/>
                <a:cs typeface="Times New Roman" panose="02020603050405020304" pitchFamily="18" charset="0"/>
              </a:rPr>
              <a:t> и </a:t>
            </a:r>
            <a:r>
              <a:rPr lang="sr-Latn-RS" sz="2000" dirty="0" err="1">
                <a:latin typeface="Times New Roman" panose="02020603050405020304" pitchFamily="18" charset="0"/>
                <a:cs typeface="Times New Roman" panose="02020603050405020304" pitchFamily="18" charset="0"/>
              </a:rPr>
              <a:t>приближно</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је</a:t>
            </a:r>
            <a:r>
              <a:rPr lang="sr-Latn-RS" sz="2000" dirty="0">
                <a:latin typeface="Times New Roman" panose="02020603050405020304" pitchFamily="18" charset="0"/>
                <a:cs typeface="Times New Roman" panose="02020603050405020304" pitchFamily="18" charset="0"/>
              </a:rPr>
              <a:t> </a:t>
            </a:r>
            <a:r>
              <a:rPr lang="sr-Cyrl-RS" sz="2000" dirty="0">
                <a:latin typeface="Times New Roman" panose="02020603050405020304" pitchFamily="18" charset="0"/>
                <a:cs typeface="Times New Roman" panose="02020603050405020304" pitchFamily="18" charset="0"/>
              </a:rPr>
              <a:t>„</a:t>
            </a:r>
            <a:r>
              <a:rPr lang="sr-Latn-RS" sz="2000" i="1" dirty="0" err="1">
                <a:latin typeface="Times New Roman" panose="02020603050405020304" pitchFamily="18" charset="0"/>
                <a:cs typeface="Times New Roman" panose="02020603050405020304" pitchFamily="18" charset="0"/>
              </a:rPr>
              <a:t>rotable</a:t>
            </a:r>
            <a:r>
              <a:rPr lang="sr-Cyrl-RS" sz="2000" dirty="0">
                <a:latin typeface="Times New Roman" panose="02020603050405020304" pitchFamily="18" charset="0"/>
                <a:cs typeface="Times New Roman" panose="02020603050405020304" pitchFamily="18" charset="0"/>
              </a:rPr>
              <a:t>“</a:t>
            </a:r>
            <a:endParaRPr lang="sr-Latn-RS" sz="2000" dirty="0">
              <a:latin typeface="Times New Roman" panose="02020603050405020304" pitchFamily="18" charset="0"/>
              <a:cs typeface="Times New Roman" panose="02020603050405020304" pitchFamily="18" charset="0"/>
            </a:endParaRPr>
          </a:p>
          <a:p>
            <a:pPr algn="just"/>
            <a:r>
              <a:rPr lang="sr-Latn-RS" sz="2000" dirty="0" err="1">
                <a:latin typeface="Times New Roman" panose="02020603050405020304" pitchFamily="18" charset="0"/>
                <a:cs typeface="Times New Roman" panose="02020603050405020304" pitchFamily="18" charset="0"/>
              </a:rPr>
              <a:t>Тачке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налазе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на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средини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ивица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експерименталног</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простора</a:t>
            </a:r>
            <a:endParaRPr lang="sr-Latn-RS" sz="2000" dirty="0">
              <a:latin typeface="Times New Roman" panose="02020603050405020304" pitchFamily="18" charset="0"/>
              <a:cs typeface="Times New Roman" panose="02020603050405020304" pitchFamily="18" charset="0"/>
            </a:endParaRPr>
          </a:p>
          <a:p>
            <a:pPr algn="just"/>
            <a:r>
              <a:rPr lang="sr-Latn-RS" sz="2000" dirty="0" err="1">
                <a:latin typeface="Times New Roman" panose="02020603050405020304" pitchFamily="18" charset="0"/>
                <a:cs typeface="Times New Roman" panose="02020603050405020304" pitchFamily="18" charset="0"/>
              </a:rPr>
              <a:t>Сви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фактори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испитују</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на</a:t>
            </a:r>
            <a:r>
              <a:rPr lang="sr-Latn-RS" sz="2000" dirty="0">
                <a:latin typeface="Times New Roman" panose="02020603050405020304" pitchFamily="18" charset="0"/>
                <a:cs typeface="Times New Roman" panose="02020603050405020304" pitchFamily="18" charset="0"/>
              </a:rPr>
              <a:t> 3 </a:t>
            </a:r>
            <a:r>
              <a:rPr lang="sr-Latn-RS" sz="2000" dirty="0" err="1">
                <a:latin typeface="Times New Roman" panose="02020603050405020304" pitchFamily="18" charset="0"/>
                <a:cs typeface="Times New Roman" panose="02020603050405020304" pitchFamily="18" charset="0"/>
              </a:rPr>
              <a:t>нивоа</a:t>
            </a:r>
            <a:endParaRPr lang="sr-Latn-RS" sz="2000" dirty="0">
              <a:latin typeface="Times New Roman" panose="02020603050405020304" pitchFamily="18" charset="0"/>
              <a:cs typeface="Times New Roman" panose="02020603050405020304" pitchFamily="18" charset="0"/>
            </a:endParaRPr>
          </a:p>
          <a:p>
            <a:pPr algn="just"/>
            <a:r>
              <a:rPr lang="sr-Latn-RS" sz="2000" dirty="0" err="1">
                <a:latin typeface="Times New Roman" panose="02020603050405020304" pitchFamily="18" charset="0"/>
                <a:cs typeface="Times New Roman" panose="02020603050405020304" pitchFamily="18" charset="0"/>
              </a:rPr>
              <a:t>Нема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тачака</a:t>
            </a:r>
            <a:r>
              <a:rPr lang="sr-Latn-RS" sz="2000" dirty="0">
                <a:latin typeface="Times New Roman" panose="02020603050405020304" pitchFamily="18" charset="0"/>
                <a:cs typeface="Times New Roman" panose="02020603050405020304" pitchFamily="18" charset="0"/>
              </a:rPr>
              <a:t> у </a:t>
            </a:r>
            <a:r>
              <a:rPr lang="sr-Latn-RS" sz="2000" dirty="0" err="1">
                <a:latin typeface="Times New Roman" panose="02020603050405020304" pitchFamily="18" charset="0"/>
                <a:cs typeface="Times New Roman" panose="02020603050405020304" pitchFamily="18" charset="0"/>
              </a:rPr>
              <a:t>угловима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коцке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посебно</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је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користан</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када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су</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екстремне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комбинације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немогуће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за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експериментално</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извођење</a:t>
            </a:r>
            <a:endParaRPr lang="sr-Latn-RS" sz="2000" dirty="0">
              <a:latin typeface="Times New Roman" panose="02020603050405020304" pitchFamily="18" charset="0"/>
              <a:cs typeface="Times New Roman" panose="02020603050405020304" pitchFamily="18" charset="0"/>
            </a:endParaRPr>
          </a:p>
          <a:p>
            <a:pPr algn="just"/>
            <a:endParaRPr lang="sr-Latn-RS" sz="2000" dirty="0"/>
          </a:p>
        </p:txBody>
      </p:sp>
      <p:pic>
        <p:nvPicPr>
          <p:cNvPr id="1026" name="Picture 2" descr="Ð ÐµÐ·ÑÐ»ÑÐ°Ñ ÑÐ»Ð¸ÐºÐ° Ð·Ð° box behnken design"/>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186781"/>
            <a:ext cx="4392426" cy="33528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623080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3200" b="1" i="1" spc="-5" dirty="0" smtClean="0">
                <a:solidFill>
                  <a:srgbClr val="CC0000"/>
                </a:solidFill>
                <a:latin typeface="Times New Roman" pitchFamily="18" charset="0"/>
                <a:cs typeface="Times New Roman" pitchFamily="18" charset="0"/>
              </a:rPr>
              <a:t>Box-Behenken</a:t>
            </a:r>
            <a:r>
              <a:rPr lang="sr-Latn-RS" sz="3200" b="1" spc="-5" dirty="0" smtClean="0">
                <a:solidFill>
                  <a:srgbClr val="CC0000"/>
                </a:solidFill>
                <a:latin typeface="Times New Roman" pitchFamily="18" charset="0"/>
                <a:cs typeface="Times New Roman" pitchFamily="18" charset="0"/>
              </a:rPr>
              <a:t>-</a:t>
            </a:r>
            <a:r>
              <a:rPr lang="sr-Cyrl-RS" sz="3200" b="1" spc="-5" dirty="0" smtClean="0">
                <a:solidFill>
                  <a:srgbClr val="CC0000"/>
                </a:solidFill>
                <a:latin typeface="Times New Roman" pitchFamily="18" charset="0"/>
                <a:cs typeface="Times New Roman" pitchFamily="18" charset="0"/>
              </a:rPr>
              <a:t>ов дизајн</a:t>
            </a:r>
            <a:endParaRPr lang="en-US" sz="3200" dirty="0"/>
          </a:p>
        </p:txBody>
      </p:sp>
      <p:sp>
        <p:nvSpPr>
          <p:cNvPr id="3" name="Content Placeholder 2"/>
          <p:cNvSpPr>
            <a:spLocks noGrp="1"/>
          </p:cNvSpPr>
          <p:nvPr>
            <p:ph idx="1"/>
          </p:nvPr>
        </p:nvSpPr>
        <p:spPr>
          <a:xfrm>
            <a:off x="457200" y="1500174"/>
            <a:ext cx="8229600" cy="5357826"/>
          </a:xfrm>
        </p:spPr>
        <p:txBody>
          <a:bodyPr>
            <a:normAutofit/>
          </a:bodyPr>
          <a:lstStyle/>
          <a:p>
            <a:pPr algn="just"/>
            <a:r>
              <a:rPr lang="sr-Cyrl-RS" sz="2000" dirty="0" smtClean="0">
                <a:latin typeface="Times New Roman" pitchFamily="18" charset="0"/>
                <a:cs typeface="Times New Roman" pitchFamily="18" charset="0"/>
              </a:rPr>
              <a:t>Економичан</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будући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a:t>
            </a:r>
            <a:r>
              <a:rPr lang="en-US" sz="2000" dirty="0" smtClean="0">
                <a:latin typeface="Times New Roman" pitchFamily="18" charset="0"/>
                <a:cs typeface="Times New Roman" pitchFamily="18" charset="0"/>
              </a:rPr>
              <a:t> = 3 </a:t>
            </a:r>
            <a:r>
              <a:rPr lang="sr-Cyrl-RS" sz="2000" dirty="0" smtClean="0">
                <a:latin typeface="Times New Roman" pitchFamily="18" charset="0"/>
                <a:cs typeface="Times New Roman" pitchFamily="18" charset="0"/>
              </a:rPr>
              <a:t>захтева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свега</a:t>
            </a:r>
            <a:r>
              <a:rPr lang="en-US" sz="2000" dirty="0" smtClean="0">
                <a:latin typeface="Times New Roman" pitchFamily="18" charset="0"/>
                <a:cs typeface="Times New Roman" pitchFamily="18" charset="0"/>
              </a:rPr>
              <a:t> 13 </a:t>
            </a:r>
            <a:r>
              <a:rPr lang="sr-Cyrl-RS" sz="2000" dirty="0" smtClean="0">
                <a:latin typeface="Times New Roman" pitchFamily="18" charset="0"/>
                <a:cs typeface="Times New Roman" pitchFamily="18" charset="0"/>
              </a:rPr>
              <a:t>експеримената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Треба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нагласити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иако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може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извести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из</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коцке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он</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својој</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природи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сферичан</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кубичне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домене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није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покривен</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резултирајућим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моделом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Екстраплоцију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овом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делу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потребно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избегавати</a:t>
            </a:r>
            <a:r>
              <a:rPr lang="en-US" sz="2000" dirty="0" smtClean="0">
                <a:latin typeface="Times New Roman" pitchFamily="18" charset="0"/>
                <a:cs typeface="Times New Roman" pitchFamily="18" charset="0"/>
              </a:rPr>
              <a:t>. </a:t>
            </a:r>
          </a:p>
          <a:p>
            <a:pPr algn="just"/>
            <a:endParaRPr lang="sr-Cyrl-RS" sz="2000" dirty="0" smtClean="0">
              <a:latin typeface="Times New Roman" pitchFamily="18" charset="0"/>
              <a:cs typeface="Times New Roman" pitchFamily="18" charset="0"/>
            </a:endParaRPr>
          </a:p>
          <a:p>
            <a:pPr algn="just"/>
            <a:endParaRPr lang="sr-Cyrl-RS" sz="2000" dirty="0" smtClean="0">
              <a:latin typeface="Times New Roman" pitchFamily="18" charset="0"/>
              <a:cs typeface="Times New Roman" pitchFamily="18" charset="0"/>
            </a:endParaRPr>
          </a:p>
          <a:p>
            <a:pPr algn="just"/>
            <a:endParaRPr lang="en-US" sz="2000" dirty="0" smtClean="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cstate="print"/>
          <a:srcRect/>
          <a:stretch>
            <a:fillRect/>
          </a:stretch>
        </p:blipFill>
        <p:spPr bwMode="auto">
          <a:xfrm>
            <a:off x="1785918" y="3214686"/>
            <a:ext cx="5286412" cy="2577672"/>
          </a:xfrm>
          <a:prstGeom prst="rect">
            <a:avLst/>
          </a:prstGeom>
          <a:noFill/>
          <a:ln w="9525">
            <a:noFill/>
            <a:miter lim="800000"/>
            <a:headEnd/>
            <a:tailEnd/>
          </a:ln>
          <a:effectLst/>
        </p:spPr>
      </p:pic>
      <p:sp>
        <p:nvSpPr>
          <p:cNvPr id="5" name="Rectangle 4"/>
          <p:cNvSpPr/>
          <p:nvPr/>
        </p:nvSpPr>
        <p:spPr>
          <a:xfrm>
            <a:off x="3000364" y="6000768"/>
            <a:ext cx="2989921" cy="369332"/>
          </a:xfrm>
          <a:prstGeom prst="rect">
            <a:avLst/>
          </a:prstGeom>
        </p:spPr>
        <p:txBody>
          <a:bodyPr wrap="none">
            <a:spAutoFit/>
          </a:bodyPr>
          <a:lstStyle/>
          <a:p>
            <a:r>
              <a:rPr lang="pl-PL" i="1" dirty="0" smtClean="0">
                <a:latin typeface="Times New Roman" pitchFamily="18" charset="0"/>
                <a:cs typeface="Times New Roman" pitchFamily="18" charset="0"/>
              </a:rPr>
              <a:t>Box-Behnken</a:t>
            </a:r>
            <a:r>
              <a:rPr lang="pl-PL"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дизајн за</a:t>
            </a:r>
            <a:r>
              <a:rPr lang="pl-PL" dirty="0" smtClean="0">
                <a:latin typeface="Times New Roman" pitchFamily="18" charset="0"/>
                <a:cs typeface="Times New Roman" pitchFamily="18" charset="0"/>
              </a:rPr>
              <a:t> k = 3.</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3200" b="1" i="1" spc="-5" dirty="0" smtClean="0">
                <a:solidFill>
                  <a:srgbClr val="CC0000"/>
                </a:solidFill>
                <a:latin typeface="Times New Roman" pitchFamily="18" charset="0"/>
                <a:cs typeface="Times New Roman" pitchFamily="18" charset="0"/>
              </a:rPr>
              <a:t>Box-Behenken</a:t>
            </a:r>
            <a:r>
              <a:rPr lang="sr-Latn-RS" sz="3200" b="1" spc="-5" dirty="0" smtClean="0">
                <a:solidFill>
                  <a:srgbClr val="CC0000"/>
                </a:solidFill>
                <a:latin typeface="Times New Roman" pitchFamily="18" charset="0"/>
                <a:cs typeface="Times New Roman" pitchFamily="18" charset="0"/>
              </a:rPr>
              <a:t>-</a:t>
            </a:r>
            <a:r>
              <a:rPr lang="sr-Cyrl-RS" sz="3200" b="1" spc="-5" dirty="0" smtClean="0">
                <a:solidFill>
                  <a:srgbClr val="CC0000"/>
                </a:solidFill>
                <a:latin typeface="Times New Roman" pitchFamily="18" charset="0"/>
                <a:cs typeface="Times New Roman" pitchFamily="18" charset="0"/>
              </a:rPr>
              <a:t>ов дизајн</a:t>
            </a:r>
            <a:endParaRPr lang="en-US" sz="3200" dirty="0"/>
          </a:p>
        </p:txBody>
      </p:sp>
      <p:sp>
        <p:nvSpPr>
          <p:cNvPr id="3" name="Content Placeholder 2"/>
          <p:cNvSpPr>
            <a:spLocks noGrp="1"/>
          </p:cNvSpPr>
          <p:nvPr>
            <p:ph idx="1"/>
          </p:nvPr>
        </p:nvSpPr>
        <p:spPr>
          <a:xfrm>
            <a:off x="457200" y="1785925"/>
            <a:ext cx="8229600" cy="3214711"/>
          </a:xfrm>
        </p:spPr>
        <p:txBody>
          <a:bodyPr>
            <a:normAutofit fontScale="92500" lnSpcReduction="20000"/>
          </a:bodyPr>
          <a:lstStyle/>
          <a:p>
            <a:pPr algn="just"/>
            <a:r>
              <a:rPr lang="sr-Latn-RS" sz="2200" b="1" i="1" spc="-5" dirty="0" smtClean="0">
                <a:solidFill>
                  <a:srgbClr val="CC0000"/>
                </a:solidFill>
                <a:latin typeface="Times New Roman" pitchFamily="18" charset="0"/>
                <a:cs typeface="Times New Roman" pitchFamily="18" charset="0"/>
              </a:rPr>
              <a:t>Box-Behenken</a:t>
            </a:r>
            <a:r>
              <a:rPr lang="sr-Latn-RS" sz="2200" b="1" spc="-5" dirty="0" smtClean="0">
                <a:solidFill>
                  <a:srgbClr val="CC0000"/>
                </a:solidFill>
                <a:latin typeface="Times New Roman" pitchFamily="18" charset="0"/>
                <a:cs typeface="Times New Roman" pitchFamily="18" charset="0"/>
              </a:rPr>
              <a:t>-</a:t>
            </a:r>
            <a:r>
              <a:rPr lang="sr-Cyrl-RS" sz="2200" b="1" spc="-5" dirty="0" smtClean="0">
                <a:solidFill>
                  <a:srgbClr val="CC0000"/>
                </a:solidFill>
                <a:latin typeface="Times New Roman" pitchFamily="18" charset="0"/>
                <a:cs typeface="Times New Roman" pitchFamily="18" charset="0"/>
              </a:rPr>
              <a:t>ов дизајн</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користи</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уколико</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није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могуће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употријебити</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ЦЦД</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будући</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су</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вредности нивоа</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често</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физички</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лимитиране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на</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строго</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дефинисане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вредности</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за</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одређени</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процес</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или</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систем</a:t>
            </a:r>
            <a:r>
              <a:rPr lang="vi-VN" sz="2200" dirty="0" smtClean="0">
                <a:latin typeface="Times New Roman" pitchFamily="18" charset="0"/>
                <a:cs typeface="Times New Roman" pitchFamily="18" charset="0"/>
              </a:rPr>
              <a:t>.</a:t>
            </a:r>
            <a:endParaRPr lang="sr-Cyrl-RS" sz="2200" dirty="0" smtClean="0">
              <a:latin typeface="Times New Roman" pitchFamily="18" charset="0"/>
              <a:cs typeface="Times New Roman" pitchFamily="18" charset="0"/>
            </a:endParaRPr>
          </a:p>
          <a:p>
            <a:pPr algn="just"/>
            <a:r>
              <a:rPr lang="vi-VN" sz="2200" dirty="0" smtClean="0">
                <a:latin typeface="Times New Roman" pitchFamily="18" charset="0"/>
                <a:cs typeface="Times New Roman" pitchFamily="18" charset="0"/>
              </a:rPr>
              <a:t> </a:t>
            </a:r>
            <a:r>
              <a:rPr lang="sr-Latn-RS" sz="2200" b="1" i="1" spc="-5" dirty="0" smtClean="0">
                <a:solidFill>
                  <a:srgbClr val="CC0000"/>
                </a:solidFill>
                <a:latin typeface="Times New Roman" pitchFamily="18" charset="0"/>
                <a:cs typeface="Times New Roman" pitchFamily="18" charset="0"/>
              </a:rPr>
              <a:t>Box-Behenken</a:t>
            </a:r>
            <a:r>
              <a:rPr lang="sr-Latn-RS" sz="2200" b="1" spc="-5" dirty="0" smtClean="0">
                <a:solidFill>
                  <a:srgbClr val="CC0000"/>
                </a:solidFill>
                <a:latin typeface="Times New Roman" pitchFamily="18" charset="0"/>
                <a:cs typeface="Times New Roman" pitchFamily="18" charset="0"/>
              </a:rPr>
              <a:t>-</a:t>
            </a:r>
            <a:r>
              <a:rPr lang="sr-Cyrl-RS" sz="2200" b="1" spc="-5" dirty="0" smtClean="0">
                <a:solidFill>
                  <a:srgbClr val="CC0000"/>
                </a:solidFill>
                <a:latin typeface="Times New Roman" pitchFamily="18" charset="0"/>
                <a:cs typeface="Times New Roman" pitchFamily="18" charset="0"/>
              </a:rPr>
              <a:t>ов дизајн</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има</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нижу</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поузданост</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од</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ЦЦД</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дизајна</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Дакле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кад</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год</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је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могуће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вредности</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нивоа</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варирати</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по</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вољи</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препоручљиво</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је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користити</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ЦЦД</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план</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Велика</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предност</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ЦЦД</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дизајна</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је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могућност</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секвенцијалног</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извођења</a:t>
            </a:r>
            <a:r>
              <a:rPr lang="vi-VN" sz="2200" dirty="0" smtClean="0">
                <a:latin typeface="Times New Roman" pitchFamily="18" charset="0"/>
                <a:cs typeface="Times New Roman" pitchFamily="18" charset="0"/>
              </a:rPr>
              <a:t>.</a:t>
            </a:r>
            <a:endParaRPr lang="sr-Cyrl-RS" sz="2200" dirty="0" smtClean="0">
              <a:latin typeface="Times New Roman" pitchFamily="18" charset="0"/>
              <a:cs typeface="Times New Roman" pitchFamily="18" charset="0"/>
            </a:endParaRPr>
          </a:p>
          <a:p>
            <a:pPr algn="just"/>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Истраживање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може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започети</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употребом</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факторског</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дизајна</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на</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два нивоа</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Уколико</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додатком</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централне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тачке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покаже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да</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је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реч</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о</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линеарном</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моделу</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истраживање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може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проширити</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додатним</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мерењима</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уводећи</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осне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тачке</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ЦЦД</a:t>
            </a:r>
            <a:r>
              <a:rPr lang="vi-VN"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дизајна</a:t>
            </a:r>
            <a:r>
              <a:rPr lang="vi-VN" sz="2200" dirty="0" smtClean="0">
                <a:latin typeface="Times New Roman" pitchFamily="18" charset="0"/>
                <a:cs typeface="Times New Roman" pitchFamily="18" charset="0"/>
              </a:rPr>
              <a:t>.</a:t>
            </a:r>
            <a:endParaRPr lang="en-US" sz="2200"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457200" y="381000"/>
            <a:ext cx="5486400" cy="5745163"/>
          </a:xfrm>
        </p:spPr>
        <p:txBody>
          <a:bodyPr>
            <a:normAutofit/>
          </a:bodyPr>
          <a:lstStyle/>
          <a:p>
            <a:r>
              <a:rPr lang="sr-Latn-RS" sz="2800" dirty="0" err="1">
                <a:latin typeface="Times New Roman" panose="02020603050405020304" pitchFamily="18" charset="0"/>
                <a:cs typeface="Times New Roman" panose="02020603050405020304" pitchFamily="18" charset="0"/>
              </a:rPr>
              <a:t>Комбинација</a:t>
            </a:r>
            <a:r>
              <a:rPr lang="sr-Latn-RS" sz="2800" dirty="0">
                <a:latin typeface="Times New Roman" panose="02020603050405020304" pitchFamily="18" charset="0"/>
                <a:cs typeface="Times New Roman" panose="02020603050405020304" pitchFamily="18" charset="0"/>
              </a:rPr>
              <a:t> </a:t>
            </a:r>
            <a:r>
              <a:rPr lang="sr-Latn-RS" sz="2800" dirty="0" err="1">
                <a:latin typeface="Times New Roman" panose="02020603050405020304" pitchFamily="18" charset="0"/>
                <a:cs typeface="Times New Roman" panose="02020603050405020304" pitchFamily="18" charset="0"/>
              </a:rPr>
              <a:t>три</a:t>
            </a:r>
            <a:r>
              <a:rPr lang="sr-Latn-RS" sz="2800" dirty="0">
                <a:latin typeface="Times New Roman" panose="02020603050405020304" pitchFamily="18" charset="0"/>
                <a:cs typeface="Times New Roman" panose="02020603050405020304" pitchFamily="18" charset="0"/>
              </a:rPr>
              <a:t> 2</a:t>
            </a:r>
            <a:r>
              <a:rPr lang="sr-Latn-RS" sz="2800" baseline="30000" dirty="0">
                <a:latin typeface="Times New Roman" panose="02020603050405020304" pitchFamily="18" charset="0"/>
                <a:cs typeface="Times New Roman" panose="02020603050405020304" pitchFamily="18" charset="0"/>
              </a:rPr>
              <a:t>к</a:t>
            </a:r>
            <a:r>
              <a:rPr lang="sr-Latn-RS" sz="2800" dirty="0">
                <a:latin typeface="Times New Roman" panose="02020603050405020304" pitchFamily="18" charset="0"/>
                <a:cs typeface="Times New Roman" panose="02020603050405020304" pitchFamily="18" charset="0"/>
              </a:rPr>
              <a:t> </a:t>
            </a:r>
            <a:r>
              <a:rPr lang="sr-Latn-RS" sz="2800" dirty="0" err="1">
                <a:latin typeface="Times New Roman" panose="02020603050405020304" pitchFamily="18" charset="0"/>
                <a:cs typeface="Times New Roman" panose="02020603050405020304" pitchFamily="18" charset="0"/>
              </a:rPr>
              <a:t>пуна</a:t>
            </a:r>
            <a:r>
              <a:rPr lang="sr-Latn-RS" sz="2800" dirty="0">
                <a:latin typeface="Times New Roman" panose="02020603050405020304" pitchFamily="18" charset="0"/>
                <a:cs typeface="Times New Roman" panose="02020603050405020304" pitchFamily="18" charset="0"/>
              </a:rPr>
              <a:t> </a:t>
            </a:r>
            <a:r>
              <a:rPr lang="sr-Latn-RS" sz="2800" dirty="0" err="1">
                <a:latin typeface="Times New Roman" panose="02020603050405020304" pitchFamily="18" charset="0"/>
                <a:cs typeface="Times New Roman" panose="02020603050405020304" pitchFamily="18" charset="0"/>
              </a:rPr>
              <a:t>факторска</a:t>
            </a:r>
            <a:r>
              <a:rPr lang="sr-Latn-RS" sz="2800" dirty="0">
                <a:latin typeface="Times New Roman" panose="02020603050405020304" pitchFamily="18" charset="0"/>
                <a:cs typeface="Times New Roman" panose="02020603050405020304" pitchFamily="18" charset="0"/>
              </a:rPr>
              <a:t> </a:t>
            </a:r>
            <a:r>
              <a:rPr lang="sr-Latn-RS" sz="2800" dirty="0" err="1">
                <a:latin typeface="Times New Roman" panose="02020603050405020304" pitchFamily="18" charset="0"/>
                <a:cs typeface="Times New Roman" panose="02020603050405020304" pitchFamily="18" charset="0"/>
              </a:rPr>
              <a:t>дизајна</a:t>
            </a:r>
            <a:r>
              <a:rPr lang="sr-Latn-RS" sz="2800" dirty="0">
                <a:latin typeface="Times New Roman" panose="02020603050405020304" pitchFamily="18" charset="0"/>
                <a:cs typeface="Times New Roman" panose="02020603050405020304" pitchFamily="18" charset="0"/>
              </a:rPr>
              <a:t> + </a:t>
            </a:r>
            <a:r>
              <a:rPr lang="sr-Latn-RS" sz="2800" dirty="0" err="1">
                <a:latin typeface="Times New Roman" panose="02020603050405020304" pitchFamily="18" charset="0"/>
                <a:cs typeface="Times New Roman" panose="02020603050405020304" pitchFamily="18" charset="0"/>
              </a:rPr>
              <a:t>репликације</a:t>
            </a:r>
            <a:r>
              <a:rPr lang="sr-Latn-RS" sz="2800" dirty="0">
                <a:latin typeface="Times New Roman" panose="02020603050405020304" pitchFamily="18" charset="0"/>
                <a:cs typeface="Times New Roman" panose="02020603050405020304" pitchFamily="18" charset="0"/>
              </a:rPr>
              <a:t> у </a:t>
            </a:r>
            <a:r>
              <a:rPr lang="sr-Latn-RS" sz="2800" dirty="0" err="1">
                <a:latin typeface="Times New Roman" panose="02020603050405020304" pitchFamily="18" charset="0"/>
                <a:cs typeface="Times New Roman" panose="02020603050405020304" pitchFamily="18" charset="0"/>
              </a:rPr>
              <a:t>централној</a:t>
            </a:r>
            <a:r>
              <a:rPr lang="sr-Latn-RS" sz="2800" dirty="0">
                <a:latin typeface="Times New Roman" panose="02020603050405020304" pitchFamily="18" charset="0"/>
                <a:cs typeface="Times New Roman" panose="02020603050405020304" pitchFamily="18" charset="0"/>
              </a:rPr>
              <a:t> </a:t>
            </a:r>
            <a:r>
              <a:rPr lang="sr-Latn-RS" sz="2800" dirty="0" err="1" smtClean="0">
                <a:latin typeface="Times New Roman" panose="02020603050405020304" pitchFamily="18" charset="0"/>
                <a:cs typeface="Times New Roman" panose="02020603050405020304" pitchFamily="18" charset="0"/>
              </a:rPr>
              <a:t>тачки</a:t>
            </a:r>
            <a:endParaRPr lang="sr-Latn-RS" sz="2800" dirty="0">
              <a:latin typeface="Times New Roman" panose="02020603050405020304" pitchFamily="18" charset="0"/>
              <a:cs typeface="Times New Roman" panose="02020603050405020304" pitchFamily="18" charset="0"/>
            </a:endParaRPr>
          </a:p>
        </p:txBody>
      </p:sp>
      <p:graphicFrame>
        <p:nvGraphicFramePr>
          <p:cNvPr id="4" name="object 5"/>
          <p:cNvGraphicFramePr>
            <a:graphicFrameLocks noGrp="1"/>
          </p:cNvGraphicFramePr>
          <p:nvPr>
            <p:extLst>
              <p:ext uri="{D42A27DB-BD31-4B8C-83A1-F6EECF244321}">
                <p14:modId xmlns:p14="http://schemas.microsoft.com/office/powerpoint/2010/main" xmlns="" val="2538266439"/>
              </p:ext>
            </p:extLst>
          </p:nvPr>
        </p:nvGraphicFramePr>
        <p:xfrm>
          <a:off x="6553200" y="381003"/>
          <a:ext cx="2133601" cy="5745160"/>
        </p:xfrm>
        <a:graphic>
          <a:graphicData uri="http://schemas.openxmlformats.org/drawingml/2006/table">
            <a:tbl>
              <a:tblPr firstRow="1" bandRow="1">
                <a:tableStyleId>{2D5ABB26-0587-4C30-8999-92F81FD0307C}</a:tableStyleId>
              </a:tblPr>
              <a:tblGrid>
                <a:gridCol w="711201"/>
                <a:gridCol w="711201"/>
                <a:gridCol w="711199"/>
              </a:tblGrid>
              <a:tr h="407436">
                <a:tc>
                  <a:txBody>
                    <a:bodyPr/>
                    <a:lstStyle/>
                    <a:p>
                      <a:pPr marL="132080" algn="ctr">
                        <a:lnSpc>
                          <a:spcPct val="100000"/>
                        </a:lnSpc>
                        <a:spcBef>
                          <a:spcPts val="150"/>
                        </a:spcBef>
                      </a:pPr>
                      <a:r>
                        <a:rPr sz="2000" dirty="0">
                          <a:latin typeface="Times New Roman" panose="02020603050405020304" pitchFamily="18" charset="0"/>
                          <a:cs typeface="Times New Roman" panose="02020603050405020304" pitchFamily="18" charset="0"/>
                        </a:rPr>
                        <a:t>x</a:t>
                      </a:r>
                      <a:r>
                        <a:rPr sz="2000" baseline="-21367" dirty="0">
                          <a:latin typeface="Times New Roman" panose="02020603050405020304" pitchFamily="18" charset="0"/>
                          <a:cs typeface="Times New Roman" panose="02020603050405020304" pitchFamily="18" charset="0"/>
                        </a:rPr>
                        <a:t>1</a:t>
                      </a:r>
                      <a:endParaRPr sz="2000" baseline="-21367">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FFF"/>
                    </a:solidFill>
                  </a:tcPr>
                </a:tc>
                <a:tc>
                  <a:txBody>
                    <a:bodyPr/>
                    <a:lstStyle/>
                    <a:p>
                      <a:pPr algn="ctr">
                        <a:lnSpc>
                          <a:spcPct val="100000"/>
                        </a:lnSpc>
                        <a:spcBef>
                          <a:spcPts val="150"/>
                        </a:spcBef>
                      </a:pPr>
                      <a:r>
                        <a:rPr sz="2000" dirty="0">
                          <a:latin typeface="Times New Roman" panose="02020603050405020304" pitchFamily="18" charset="0"/>
                          <a:cs typeface="Times New Roman" panose="02020603050405020304" pitchFamily="18" charset="0"/>
                        </a:rPr>
                        <a:t>x</a:t>
                      </a:r>
                      <a:r>
                        <a:rPr sz="2000" baseline="-21367" dirty="0">
                          <a:latin typeface="Times New Roman" panose="02020603050405020304" pitchFamily="18" charset="0"/>
                          <a:cs typeface="Times New Roman" panose="02020603050405020304" pitchFamily="18" charset="0"/>
                        </a:rPr>
                        <a:t>2</a:t>
                      </a:r>
                      <a:endParaRPr sz="2000" baseline="-21367">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FFF"/>
                    </a:solidFill>
                  </a:tcPr>
                </a:tc>
                <a:tc>
                  <a:txBody>
                    <a:bodyPr/>
                    <a:lstStyle/>
                    <a:p>
                      <a:pPr algn="ctr">
                        <a:lnSpc>
                          <a:spcPct val="100000"/>
                        </a:lnSpc>
                        <a:spcBef>
                          <a:spcPts val="150"/>
                        </a:spcBef>
                      </a:pPr>
                      <a:r>
                        <a:rPr sz="2000" dirty="0">
                          <a:latin typeface="Times New Roman" panose="02020603050405020304" pitchFamily="18" charset="0"/>
                          <a:cs typeface="Times New Roman" panose="02020603050405020304" pitchFamily="18" charset="0"/>
                        </a:rPr>
                        <a:t>x</a:t>
                      </a:r>
                      <a:r>
                        <a:rPr sz="2000" baseline="-21367" dirty="0">
                          <a:latin typeface="Times New Roman" panose="02020603050405020304" pitchFamily="18" charset="0"/>
                          <a:cs typeface="Times New Roman" panose="02020603050405020304" pitchFamily="18" charset="0"/>
                        </a:rPr>
                        <a:t>3</a:t>
                      </a:r>
                      <a:endParaRPr sz="2000" baseline="-21367">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FFF"/>
                    </a:solidFill>
                  </a:tcPr>
                </a:tc>
              </a:tr>
              <a:tr h="410594">
                <a:tc>
                  <a:txBody>
                    <a:bodyPr/>
                    <a:lstStyle/>
                    <a:p>
                      <a:pPr marL="130810" algn="ctr">
                        <a:lnSpc>
                          <a:spcPct val="100000"/>
                        </a:lnSpc>
                        <a:spcBef>
                          <a:spcPts val="150"/>
                        </a:spcBef>
                      </a:pPr>
                      <a:r>
                        <a:rPr sz="2000" spc="-5"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50"/>
                        </a:spcBef>
                      </a:pPr>
                      <a:r>
                        <a:rPr sz="2000" spc="-5"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50"/>
                        </a:spcBef>
                      </a:pPr>
                      <a:r>
                        <a:rPr sz="2000" dirty="0">
                          <a:latin typeface="Times New Roman" panose="02020603050405020304" pitchFamily="18" charset="0"/>
                          <a:cs typeface="Times New Roman" panose="02020603050405020304" pitchFamily="18" charset="0"/>
                        </a:rPr>
                        <a:t>0</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r>
              <a:tr h="410594">
                <a:tc>
                  <a:txBody>
                    <a:bodyPr/>
                    <a:lstStyle/>
                    <a:p>
                      <a:pPr marL="115570" algn="ctr">
                        <a:lnSpc>
                          <a:spcPct val="100000"/>
                        </a:lnSpc>
                        <a:spcBef>
                          <a:spcPts val="150"/>
                        </a:spcBef>
                      </a:pPr>
                      <a:r>
                        <a:rPr sz="2000" spc="-10"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50"/>
                        </a:spcBef>
                      </a:pPr>
                      <a:r>
                        <a:rPr sz="2000" spc="-5"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50"/>
                        </a:spcBef>
                      </a:pPr>
                      <a:r>
                        <a:rPr sz="2000" dirty="0">
                          <a:latin typeface="Times New Roman" panose="02020603050405020304" pitchFamily="18" charset="0"/>
                          <a:cs typeface="Times New Roman" panose="02020603050405020304" pitchFamily="18" charset="0"/>
                        </a:rPr>
                        <a:t>0</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r>
              <a:tr h="407436">
                <a:tc>
                  <a:txBody>
                    <a:bodyPr/>
                    <a:lstStyle/>
                    <a:p>
                      <a:pPr marL="130810" algn="ctr">
                        <a:lnSpc>
                          <a:spcPct val="100000"/>
                        </a:lnSpc>
                        <a:spcBef>
                          <a:spcPts val="150"/>
                        </a:spcBef>
                      </a:pPr>
                      <a:r>
                        <a:rPr sz="2000" spc="-5"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50"/>
                        </a:spcBef>
                      </a:pPr>
                      <a:r>
                        <a:rPr sz="2000" spc="-10"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50"/>
                        </a:spcBef>
                      </a:pPr>
                      <a:r>
                        <a:rPr sz="2000" dirty="0">
                          <a:latin typeface="Times New Roman" panose="02020603050405020304" pitchFamily="18" charset="0"/>
                          <a:cs typeface="Times New Roman" panose="02020603050405020304" pitchFamily="18" charset="0"/>
                        </a:rPr>
                        <a:t>0</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r>
              <a:tr h="410594">
                <a:tc>
                  <a:txBody>
                    <a:bodyPr/>
                    <a:lstStyle/>
                    <a:p>
                      <a:pPr marL="115570" algn="ctr">
                        <a:lnSpc>
                          <a:spcPct val="100000"/>
                        </a:lnSpc>
                        <a:spcBef>
                          <a:spcPts val="165"/>
                        </a:spcBef>
                      </a:pPr>
                      <a:r>
                        <a:rPr sz="2000" spc="-10"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65"/>
                        </a:spcBef>
                      </a:pPr>
                      <a:r>
                        <a:rPr sz="2000" spc="-10"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65"/>
                        </a:spcBef>
                      </a:pPr>
                      <a:r>
                        <a:rPr sz="2000" dirty="0">
                          <a:latin typeface="Times New Roman" panose="02020603050405020304" pitchFamily="18" charset="0"/>
                          <a:cs typeface="Times New Roman" panose="02020603050405020304" pitchFamily="18" charset="0"/>
                        </a:rPr>
                        <a:t>0</a:t>
                      </a:r>
                      <a:endParaRPr sz="20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r>
              <a:tr h="410594">
                <a:tc>
                  <a:txBody>
                    <a:bodyPr/>
                    <a:lstStyle/>
                    <a:p>
                      <a:pPr marL="130810" algn="ctr">
                        <a:lnSpc>
                          <a:spcPct val="100000"/>
                        </a:lnSpc>
                        <a:spcBef>
                          <a:spcPts val="150"/>
                        </a:spcBef>
                      </a:pPr>
                      <a:r>
                        <a:rPr sz="2000" spc="-5"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3FBA2"/>
                    </a:solidFill>
                  </a:tcPr>
                </a:tc>
                <a:tc>
                  <a:txBody>
                    <a:bodyPr/>
                    <a:lstStyle/>
                    <a:p>
                      <a:pPr algn="ctr">
                        <a:lnSpc>
                          <a:spcPct val="100000"/>
                        </a:lnSpc>
                        <a:spcBef>
                          <a:spcPts val="150"/>
                        </a:spcBef>
                      </a:pPr>
                      <a:r>
                        <a:rPr sz="2000" dirty="0">
                          <a:latin typeface="Times New Roman" panose="02020603050405020304" pitchFamily="18" charset="0"/>
                          <a:cs typeface="Times New Roman" panose="02020603050405020304" pitchFamily="18" charset="0"/>
                        </a:rPr>
                        <a:t>0</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3FBA2"/>
                    </a:solidFill>
                  </a:tcPr>
                </a:tc>
                <a:tc>
                  <a:txBody>
                    <a:bodyPr/>
                    <a:lstStyle/>
                    <a:p>
                      <a:pPr algn="ctr">
                        <a:lnSpc>
                          <a:spcPct val="100000"/>
                        </a:lnSpc>
                        <a:spcBef>
                          <a:spcPts val="150"/>
                        </a:spcBef>
                      </a:pPr>
                      <a:r>
                        <a:rPr sz="2000" spc="-5"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3FBA2"/>
                    </a:solidFill>
                  </a:tcPr>
                </a:tc>
              </a:tr>
              <a:tr h="407436">
                <a:tc>
                  <a:txBody>
                    <a:bodyPr/>
                    <a:lstStyle/>
                    <a:p>
                      <a:pPr marL="115570" algn="ctr">
                        <a:lnSpc>
                          <a:spcPct val="100000"/>
                        </a:lnSpc>
                        <a:spcBef>
                          <a:spcPts val="150"/>
                        </a:spcBef>
                      </a:pPr>
                      <a:r>
                        <a:rPr sz="2000" spc="-10"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3FBA2"/>
                    </a:solidFill>
                  </a:tcPr>
                </a:tc>
                <a:tc>
                  <a:txBody>
                    <a:bodyPr/>
                    <a:lstStyle/>
                    <a:p>
                      <a:pPr algn="ctr">
                        <a:lnSpc>
                          <a:spcPct val="100000"/>
                        </a:lnSpc>
                        <a:spcBef>
                          <a:spcPts val="150"/>
                        </a:spcBef>
                      </a:pPr>
                      <a:r>
                        <a:rPr sz="2000" dirty="0">
                          <a:latin typeface="Times New Roman" panose="02020603050405020304" pitchFamily="18" charset="0"/>
                          <a:cs typeface="Times New Roman" panose="02020603050405020304" pitchFamily="18" charset="0"/>
                        </a:rPr>
                        <a:t>0</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3FBA2"/>
                    </a:solidFill>
                  </a:tcPr>
                </a:tc>
                <a:tc>
                  <a:txBody>
                    <a:bodyPr/>
                    <a:lstStyle/>
                    <a:p>
                      <a:pPr algn="ctr">
                        <a:lnSpc>
                          <a:spcPct val="100000"/>
                        </a:lnSpc>
                        <a:spcBef>
                          <a:spcPts val="150"/>
                        </a:spcBef>
                      </a:pPr>
                      <a:r>
                        <a:rPr sz="2000" spc="-5"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3FBA2"/>
                    </a:solidFill>
                  </a:tcPr>
                </a:tc>
              </a:tr>
              <a:tr h="410594">
                <a:tc>
                  <a:txBody>
                    <a:bodyPr/>
                    <a:lstStyle/>
                    <a:p>
                      <a:pPr marL="130810" algn="ctr">
                        <a:lnSpc>
                          <a:spcPct val="100000"/>
                        </a:lnSpc>
                        <a:spcBef>
                          <a:spcPts val="165"/>
                        </a:spcBef>
                      </a:pPr>
                      <a:r>
                        <a:rPr sz="2000" spc="-5"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3FBA2"/>
                    </a:solidFill>
                  </a:tcPr>
                </a:tc>
                <a:tc>
                  <a:txBody>
                    <a:bodyPr/>
                    <a:lstStyle/>
                    <a:p>
                      <a:pPr algn="ctr">
                        <a:lnSpc>
                          <a:spcPct val="100000"/>
                        </a:lnSpc>
                        <a:spcBef>
                          <a:spcPts val="165"/>
                        </a:spcBef>
                      </a:pPr>
                      <a:r>
                        <a:rPr sz="2000" dirty="0">
                          <a:latin typeface="Times New Roman" panose="02020603050405020304" pitchFamily="18" charset="0"/>
                          <a:cs typeface="Times New Roman" panose="02020603050405020304" pitchFamily="18" charset="0"/>
                        </a:rPr>
                        <a:t>0</a:t>
                      </a:r>
                      <a:endParaRPr sz="20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3FBA2"/>
                    </a:solidFill>
                  </a:tcPr>
                </a:tc>
                <a:tc>
                  <a:txBody>
                    <a:bodyPr/>
                    <a:lstStyle/>
                    <a:p>
                      <a:pPr algn="ctr">
                        <a:lnSpc>
                          <a:spcPct val="100000"/>
                        </a:lnSpc>
                        <a:spcBef>
                          <a:spcPts val="165"/>
                        </a:spcBef>
                      </a:pPr>
                      <a:r>
                        <a:rPr sz="2000" spc="-10"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3FBA2"/>
                    </a:solidFill>
                  </a:tcPr>
                </a:tc>
              </a:tr>
              <a:tr h="410594">
                <a:tc>
                  <a:txBody>
                    <a:bodyPr/>
                    <a:lstStyle/>
                    <a:p>
                      <a:pPr marL="115570" algn="ctr">
                        <a:lnSpc>
                          <a:spcPct val="100000"/>
                        </a:lnSpc>
                        <a:spcBef>
                          <a:spcPts val="150"/>
                        </a:spcBef>
                      </a:pPr>
                      <a:r>
                        <a:rPr sz="2000" spc="-10"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3FBA2"/>
                    </a:solidFill>
                  </a:tcPr>
                </a:tc>
                <a:tc>
                  <a:txBody>
                    <a:bodyPr/>
                    <a:lstStyle/>
                    <a:p>
                      <a:pPr algn="ctr">
                        <a:lnSpc>
                          <a:spcPct val="100000"/>
                        </a:lnSpc>
                        <a:spcBef>
                          <a:spcPts val="150"/>
                        </a:spcBef>
                      </a:pPr>
                      <a:r>
                        <a:rPr sz="2000" dirty="0">
                          <a:latin typeface="Times New Roman" panose="02020603050405020304" pitchFamily="18" charset="0"/>
                          <a:cs typeface="Times New Roman" panose="02020603050405020304" pitchFamily="18" charset="0"/>
                        </a:rPr>
                        <a:t>0</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3FBA2"/>
                    </a:solidFill>
                  </a:tcPr>
                </a:tc>
                <a:tc>
                  <a:txBody>
                    <a:bodyPr/>
                    <a:lstStyle/>
                    <a:p>
                      <a:pPr algn="ctr">
                        <a:lnSpc>
                          <a:spcPct val="100000"/>
                        </a:lnSpc>
                        <a:spcBef>
                          <a:spcPts val="150"/>
                        </a:spcBef>
                      </a:pPr>
                      <a:r>
                        <a:rPr sz="2000" spc="-10"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3FBA2"/>
                    </a:solidFill>
                  </a:tcPr>
                </a:tc>
              </a:tr>
              <a:tr h="407436">
                <a:tc>
                  <a:txBody>
                    <a:bodyPr/>
                    <a:lstStyle/>
                    <a:p>
                      <a:pPr marL="151765" algn="ctr">
                        <a:lnSpc>
                          <a:spcPct val="100000"/>
                        </a:lnSpc>
                        <a:spcBef>
                          <a:spcPts val="150"/>
                        </a:spcBef>
                      </a:pPr>
                      <a:r>
                        <a:rPr sz="2000" dirty="0">
                          <a:latin typeface="Times New Roman" panose="02020603050405020304" pitchFamily="18" charset="0"/>
                          <a:cs typeface="Times New Roman" panose="02020603050405020304" pitchFamily="18" charset="0"/>
                        </a:rPr>
                        <a:t>0</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algn="ctr">
                        <a:lnSpc>
                          <a:spcPct val="100000"/>
                        </a:lnSpc>
                        <a:spcBef>
                          <a:spcPts val="150"/>
                        </a:spcBef>
                      </a:pPr>
                      <a:r>
                        <a:rPr sz="2000" spc="-5"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algn="ctr">
                        <a:lnSpc>
                          <a:spcPct val="100000"/>
                        </a:lnSpc>
                        <a:spcBef>
                          <a:spcPts val="150"/>
                        </a:spcBef>
                      </a:pPr>
                      <a:r>
                        <a:rPr sz="2000" spc="-5"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r>
              <a:tr h="410594">
                <a:tc>
                  <a:txBody>
                    <a:bodyPr/>
                    <a:lstStyle/>
                    <a:p>
                      <a:pPr marL="151765" algn="ctr">
                        <a:lnSpc>
                          <a:spcPct val="100000"/>
                        </a:lnSpc>
                        <a:spcBef>
                          <a:spcPts val="165"/>
                        </a:spcBef>
                      </a:pPr>
                      <a:r>
                        <a:rPr sz="2000" dirty="0">
                          <a:latin typeface="Times New Roman" panose="02020603050405020304" pitchFamily="18" charset="0"/>
                          <a:cs typeface="Times New Roman" panose="02020603050405020304" pitchFamily="18" charset="0"/>
                        </a:rPr>
                        <a:t>0</a:t>
                      </a:r>
                      <a:endParaRPr sz="20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algn="ctr">
                        <a:lnSpc>
                          <a:spcPct val="100000"/>
                        </a:lnSpc>
                        <a:spcBef>
                          <a:spcPts val="165"/>
                        </a:spcBef>
                      </a:pPr>
                      <a:r>
                        <a:rPr sz="2000" spc="-10"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algn="ctr">
                        <a:lnSpc>
                          <a:spcPct val="100000"/>
                        </a:lnSpc>
                        <a:spcBef>
                          <a:spcPts val="165"/>
                        </a:spcBef>
                      </a:pPr>
                      <a:r>
                        <a:rPr sz="2000" spc="-5"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r>
              <a:tr h="410594">
                <a:tc>
                  <a:txBody>
                    <a:bodyPr/>
                    <a:lstStyle/>
                    <a:p>
                      <a:pPr marL="151765" algn="ctr">
                        <a:lnSpc>
                          <a:spcPct val="100000"/>
                        </a:lnSpc>
                        <a:spcBef>
                          <a:spcPts val="150"/>
                        </a:spcBef>
                      </a:pPr>
                      <a:r>
                        <a:rPr sz="2000" dirty="0">
                          <a:latin typeface="Times New Roman" panose="02020603050405020304" pitchFamily="18" charset="0"/>
                          <a:cs typeface="Times New Roman" panose="02020603050405020304" pitchFamily="18" charset="0"/>
                        </a:rPr>
                        <a:t>0</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algn="ctr">
                        <a:lnSpc>
                          <a:spcPct val="100000"/>
                        </a:lnSpc>
                        <a:spcBef>
                          <a:spcPts val="150"/>
                        </a:spcBef>
                      </a:pPr>
                      <a:r>
                        <a:rPr sz="2000" spc="-5"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algn="ctr">
                        <a:lnSpc>
                          <a:spcPct val="100000"/>
                        </a:lnSpc>
                        <a:spcBef>
                          <a:spcPts val="150"/>
                        </a:spcBef>
                      </a:pPr>
                      <a:r>
                        <a:rPr sz="2000" spc="-10"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r>
              <a:tr h="410594">
                <a:tc>
                  <a:txBody>
                    <a:bodyPr/>
                    <a:lstStyle/>
                    <a:p>
                      <a:pPr marL="151765" algn="ctr">
                        <a:lnSpc>
                          <a:spcPct val="100000"/>
                        </a:lnSpc>
                        <a:spcBef>
                          <a:spcPts val="150"/>
                        </a:spcBef>
                      </a:pPr>
                      <a:r>
                        <a:rPr sz="2000" dirty="0">
                          <a:latin typeface="Times New Roman" panose="02020603050405020304" pitchFamily="18" charset="0"/>
                          <a:cs typeface="Times New Roman" panose="02020603050405020304" pitchFamily="18" charset="0"/>
                        </a:rPr>
                        <a:t>0</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algn="ctr">
                        <a:lnSpc>
                          <a:spcPct val="100000"/>
                        </a:lnSpc>
                        <a:spcBef>
                          <a:spcPts val="150"/>
                        </a:spcBef>
                      </a:pPr>
                      <a:r>
                        <a:rPr sz="2000" spc="-10"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algn="ctr">
                        <a:lnSpc>
                          <a:spcPct val="100000"/>
                        </a:lnSpc>
                        <a:spcBef>
                          <a:spcPts val="150"/>
                        </a:spcBef>
                      </a:pPr>
                      <a:r>
                        <a:rPr sz="2000" spc="-10" dirty="0">
                          <a:latin typeface="Times New Roman" panose="02020603050405020304" pitchFamily="18" charset="0"/>
                          <a:cs typeface="Times New Roman" panose="02020603050405020304" pitchFamily="18" charset="0"/>
                        </a:rPr>
                        <a:t>+1</a:t>
                      </a:r>
                      <a:endParaRPr sz="2000">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r>
              <a:tr h="420070">
                <a:tc>
                  <a:txBody>
                    <a:bodyPr/>
                    <a:lstStyle/>
                    <a:p>
                      <a:pPr marL="151765" algn="ctr">
                        <a:lnSpc>
                          <a:spcPct val="100000"/>
                        </a:lnSpc>
                        <a:spcBef>
                          <a:spcPts val="165"/>
                        </a:spcBef>
                      </a:pPr>
                      <a:r>
                        <a:rPr sz="2000" dirty="0">
                          <a:latin typeface="Times New Roman" panose="02020603050405020304" pitchFamily="18" charset="0"/>
                          <a:cs typeface="Times New Roman" panose="02020603050405020304" pitchFamily="18" charset="0"/>
                        </a:rPr>
                        <a:t>0</a:t>
                      </a:r>
                      <a:endParaRPr sz="20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65"/>
                        </a:spcBef>
                      </a:pPr>
                      <a:r>
                        <a:rPr sz="2000" dirty="0">
                          <a:latin typeface="Times New Roman" panose="02020603050405020304" pitchFamily="18" charset="0"/>
                          <a:cs typeface="Times New Roman" panose="02020603050405020304" pitchFamily="18" charset="0"/>
                        </a:rPr>
                        <a:t>0</a:t>
                      </a:r>
                      <a:endParaRPr sz="20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65"/>
                        </a:spcBef>
                      </a:pPr>
                      <a:r>
                        <a:rPr sz="2000" dirty="0">
                          <a:latin typeface="Times New Roman" panose="02020603050405020304" pitchFamily="18" charset="0"/>
                          <a:cs typeface="Times New Roman" panose="02020603050405020304" pitchFamily="18" charset="0"/>
                        </a:rPr>
                        <a:t>0</a:t>
                      </a: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r>
            </a:tbl>
          </a:graphicData>
        </a:graphic>
      </p:graphicFrame>
      <p:sp>
        <p:nvSpPr>
          <p:cNvPr id="5" name="object 7"/>
          <p:cNvSpPr/>
          <p:nvPr/>
        </p:nvSpPr>
        <p:spPr>
          <a:xfrm>
            <a:off x="914400" y="2690622"/>
            <a:ext cx="4724400" cy="3329178"/>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xmlns="" val="37717803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457200" y="304800"/>
            <a:ext cx="8229600" cy="5821363"/>
          </a:xfrm>
        </p:spPr>
        <p:txBody>
          <a:bodyPr/>
          <a:lstStyle/>
          <a:p>
            <a:r>
              <a:rPr lang="sr-Latn-RS" sz="2000" b="1" dirty="0" err="1">
                <a:latin typeface="Times New Roman" panose="02020603050405020304" pitchFamily="18" charset="0"/>
                <a:cs typeface="Times New Roman" panose="02020603050405020304" pitchFamily="18" charset="0"/>
              </a:rPr>
              <a:t>Пример</a:t>
            </a:r>
            <a:r>
              <a:rPr lang="sr-Latn-RS" sz="2000" b="1" dirty="0">
                <a:latin typeface="Times New Roman" panose="02020603050405020304" pitchFamily="18" charset="0"/>
                <a:cs typeface="Times New Roman" panose="02020603050405020304" pitchFamily="18" charset="0"/>
              </a:rPr>
              <a:t> </a:t>
            </a:r>
            <a:r>
              <a:rPr lang="sr-Latn-RS" sz="2000" b="1" dirty="0" err="1">
                <a:latin typeface="Times New Roman" panose="02020603050405020304" pitchFamily="18" charset="0"/>
                <a:cs typeface="Times New Roman" panose="02020603050405020304" pitchFamily="18" charset="0"/>
              </a:rPr>
              <a:t>примене</a:t>
            </a:r>
            <a:r>
              <a:rPr lang="sr-Latn-RS" sz="2000" b="1" dirty="0">
                <a:latin typeface="Times New Roman" panose="02020603050405020304" pitchFamily="18" charset="0"/>
                <a:cs typeface="Times New Roman" panose="02020603050405020304" pitchFamily="18" charset="0"/>
              </a:rPr>
              <a:t> ЦКД </a:t>
            </a:r>
            <a:r>
              <a:rPr lang="sr-Latn-RS" sz="2000" b="1" dirty="0" err="1">
                <a:latin typeface="Times New Roman" panose="02020603050405020304" pitchFamily="18" charset="0"/>
                <a:cs typeface="Times New Roman" panose="02020603050405020304" pitchFamily="18" charset="0"/>
              </a:rPr>
              <a:t>или</a:t>
            </a:r>
            <a:r>
              <a:rPr lang="sr-Latn-RS" sz="2000" b="1" dirty="0">
                <a:latin typeface="Times New Roman" panose="02020603050405020304" pitchFamily="18" charset="0"/>
                <a:cs typeface="Times New Roman" panose="02020603050405020304" pitchFamily="18" charset="0"/>
              </a:rPr>
              <a:t> ББ </a:t>
            </a:r>
            <a:r>
              <a:rPr lang="sr-Latn-RS" sz="2000" b="1" dirty="0" err="1">
                <a:latin typeface="Times New Roman" panose="02020603050405020304" pitchFamily="18" charset="0"/>
                <a:cs typeface="Times New Roman" panose="02020603050405020304" pitchFamily="18" charset="0"/>
              </a:rPr>
              <a:t>дизајна</a:t>
            </a:r>
            <a:r>
              <a:rPr lang="sr-Latn-RS" sz="2000" b="1" dirty="0">
                <a:latin typeface="Times New Roman" panose="02020603050405020304" pitchFamily="18" charset="0"/>
                <a:cs typeface="Times New Roman" panose="02020603050405020304" pitchFamily="18" charset="0"/>
              </a:rPr>
              <a:t> у </a:t>
            </a:r>
            <a:r>
              <a:rPr lang="sr-Latn-RS" sz="2000" b="1" dirty="0" err="1">
                <a:latin typeface="Times New Roman" panose="02020603050405020304" pitchFamily="18" charset="0"/>
                <a:cs typeface="Times New Roman" panose="02020603050405020304" pitchFamily="18" charset="0"/>
              </a:rPr>
              <a:t>фармацеутској</a:t>
            </a:r>
            <a:r>
              <a:rPr lang="sr-Latn-RS" sz="2000" b="1" dirty="0">
                <a:latin typeface="Times New Roman" panose="02020603050405020304" pitchFamily="18" charset="0"/>
                <a:cs typeface="Times New Roman" panose="02020603050405020304" pitchFamily="18" charset="0"/>
              </a:rPr>
              <a:t> </a:t>
            </a:r>
            <a:r>
              <a:rPr lang="sr-Latn-RS" sz="2000" b="1" dirty="0" err="1">
                <a:latin typeface="Times New Roman" panose="02020603050405020304" pitchFamily="18" charset="0"/>
                <a:cs typeface="Times New Roman" panose="02020603050405020304" pitchFamily="18" charset="0"/>
              </a:rPr>
              <a:t>анализи</a:t>
            </a:r>
            <a:r>
              <a:rPr lang="sr-Latn-RS" sz="2000" b="1" dirty="0">
                <a:latin typeface="Times New Roman" panose="02020603050405020304" pitchFamily="18" charset="0"/>
                <a:cs typeface="Times New Roman" panose="02020603050405020304" pitchFamily="18" charset="0"/>
              </a:rPr>
              <a:t>:</a:t>
            </a:r>
            <a:endParaRPr lang="sr-Latn-RS" sz="2000" dirty="0">
              <a:latin typeface="Times New Roman" panose="02020603050405020304" pitchFamily="18" charset="0"/>
              <a:cs typeface="Times New Roman" panose="02020603050405020304" pitchFamily="18" charset="0"/>
            </a:endParaRPr>
          </a:p>
          <a:p>
            <a:r>
              <a:rPr lang="sr-Latn-RS" sz="2000" dirty="0" err="1">
                <a:latin typeface="Times New Roman" panose="02020603050405020304" pitchFamily="18" charset="0"/>
                <a:cs typeface="Times New Roman" panose="02020603050405020304" pitchFamily="18" charset="0"/>
              </a:rPr>
              <a:t>Потребно</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је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оптимизирати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раздвајање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две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фармацеутски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активне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супстанце</a:t>
            </a:r>
            <a:r>
              <a:rPr lang="sr-Latn-RS" sz="2000" dirty="0">
                <a:latin typeface="Times New Roman" panose="02020603050405020304" pitchFamily="18" charset="0"/>
                <a:cs typeface="Times New Roman" panose="02020603050405020304" pitchFamily="18" charset="0"/>
              </a:rPr>
              <a:t> HPLC </a:t>
            </a:r>
            <a:r>
              <a:rPr lang="sr-Latn-RS" sz="2000" dirty="0" err="1">
                <a:latin typeface="Times New Roman" panose="02020603050405020304" pitchFamily="18" charset="0"/>
                <a:cs typeface="Times New Roman" panose="02020603050405020304" pitchFamily="18" charset="0"/>
              </a:rPr>
              <a:t>методом</a:t>
            </a:r>
            <a:endParaRPr lang="sr-Latn-RS" sz="2000" dirty="0">
              <a:latin typeface="Times New Roman" panose="02020603050405020304" pitchFamily="18" charset="0"/>
              <a:cs typeface="Times New Roman" panose="02020603050405020304" pitchFamily="18" charset="0"/>
            </a:endParaRPr>
          </a:p>
          <a:p>
            <a:r>
              <a:rPr lang="sr-Latn-RS" sz="2000" dirty="0" err="1">
                <a:latin typeface="Times New Roman" panose="02020603050405020304" pitchFamily="18" charset="0"/>
                <a:cs typeface="Times New Roman" panose="02020603050405020304" pitchFamily="18" charset="0"/>
              </a:rPr>
              <a:t>Скрининг</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дизајном</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идентификовнани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су</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следеће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фактори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који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битно</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утичу</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на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раздвајање</a:t>
            </a:r>
            <a:r>
              <a:rPr lang="sr-Latn-RS" sz="2000" dirty="0">
                <a:latin typeface="Times New Roman" panose="02020603050405020304" pitchFamily="18" charset="0"/>
                <a:cs typeface="Times New Roman" panose="02020603050405020304" pitchFamily="18" charset="0"/>
              </a:rPr>
              <a:t> и </a:t>
            </a:r>
            <a:r>
              <a:rPr lang="sr-Latn-RS" sz="2000" dirty="0" err="1">
                <a:latin typeface="Times New Roman" panose="02020603050405020304" pitchFamily="18" charset="0"/>
                <a:cs typeface="Times New Roman" panose="02020603050405020304" pitchFamily="18" charset="0"/>
              </a:rPr>
              <a:t>дефинисани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су</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опсези</a:t>
            </a:r>
            <a:r>
              <a:rPr lang="sr-Latn-RS" sz="2000" dirty="0">
                <a:latin typeface="Times New Roman" panose="02020603050405020304" pitchFamily="18" charset="0"/>
                <a:cs typeface="Times New Roman" panose="02020603050405020304" pitchFamily="18" charset="0"/>
              </a:rPr>
              <a:t> у </a:t>
            </a:r>
            <a:r>
              <a:rPr lang="sr-Latn-RS" sz="2000" dirty="0" err="1">
                <a:latin typeface="Times New Roman" panose="02020603050405020304" pitchFamily="18" charset="0"/>
                <a:cs typeface="Times New Roman" panose="02020603050405020304" pitchFamily="18" charset="0"/>
              </a:rPr>
              <a:t>којима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ће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они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испитивати</a:t>
            </a:r>
            <a:r>
              <a:rPr lang="sr-Latn-RS" sz="2000" dirty="0">
                <a:latin typeface="Times New Roman" panose="02020603050405020304" pitchFamily="18" charset="0"/>
                <a:cs typeface="Times New Roman" panose="02020603050405020304" pitchFamily="18" charset="0"/>
              </a:rPr>
              <a:t>:</a:t>
            </a:r>
          </a:p>
          <a:p>
            <a:pPr marL="0" indent="0">
              <a:buNone/>
            </a:pPr>
            <a:endParaRPr lang="sr-Cyrl-RS" dirty="0" smtClean="0">
              <a:latin typeface="Times New Roman" panose="02020603050405020304" pitchFamily="18" charset="0"/>
              <a:cs typeface="Times New Roman" panose="02020603050405020304" pitchFamily="18" charset="0"/>
            </a:endParaRPr>
          </a:p>
          <a:p>
            <a:pPr marL="0" indent="0">
              <a:buNone/>
            </a:pPr>
            <a:endParaRPr lang="sr-Cyrl-RS" dirty="0">
              <a:latin typeface="Times New Roman" panose="02020603050405020304" pitchFamily="18" charset="0"/>
              <a:cs typeface="Times New Roman" panose="02020603050405020304" pitchFamily="18" charset="0"/>
            </a:endParaRPr>
          </a:p>
          <a:p>
            <a:pPr marL="0" indent="0">
              <a:buNone/>
            </a:pPr>
            <a:endParaRPr lang="sr-Cyrl-RS" dirty="0" smtClean="0">
              <a:latin typeface="Times New Roman" panose="02020603050405020304" pitchFamily="18" charset="0"/>
              <a:cs typeface="Times New Roman" panose="02020603050405020304" pitchFamily="18" charset="0"/>
            </a:endParaRPr>
          </a:p>
          <a:p>
            <a:pPr marL="0" indent="0">
              <a:buNone/>
            </a:pPr>
            <a:endParaRPr lang="sr-Cyrl-RS" dirty="0">
              <a:latin typeface="Times New Roman" panose="02020603050405020304" pitchFamily="18" charset="0"/>
              <a:cs typeface="Times New Roman" panose="02020603050405020304" pitchFamily="18" charset="0"/>
            </a:endParaRPr>
          </a:p>
          <a:p>
            <a:r>
              <a:rPr lang="sr-Latn-RS" sz="2000" dirty="0" err="1">
                <a:latin typeface="Times New Roman" panose="02020603050405020304" pitchFamily="18" charset="0"/>
                <a:cs typeface="Times New Roman" panose="02020603050405020304" pitchFamily="18" charset="0"/>
              </a:rPr>
              <a:t>Одлучено</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је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да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ће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одговор</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система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који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ће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пратити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бити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фактор</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резолуције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између</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испитиваних</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супстанци</a:t>
            </a:r>
            <a:r>
              <a:rPr lang="sr-Latn-RS" sz="2000" dirty="0">
                <a:latin typeface="Times New Roman" panose="02020603050405020304" pitchFamily="18" charset="0"/>
                <a:cs typeface="Times New Roman" panose="02020603050405020304" pitchFamily="18" charset="0"/>
              </a:rPr>
              <a:t>, </a:t>
            </a:r>
            <a:r>
              <a:rPr lang="sr-Latn-RS" sz="2000" dirty="0" err="1" smtClean="0">
                <a:latin typeface="Times New Roman" panose="02020603050405020304" pitchFamily="18" charset="0"/>
                <a:cs typeface="Times New Roman" panose="02020603050405020304" pitchFamily="18" charset="0"/>
              </a:rPr>
              <a:t>Rs</a:t>
            </a:r>
            <a:endParaRPr lang="sr-Latn-RS" sz="2000" dirty="0">
              <a:latin typeface="Times New Roman" panose="02020603050405020304" pitchFamily="18" charset="0"/>
              <a:cs typeface="Times New Roman" panose="02020603050405020304" pitchFamily="18" charset="0"/>
            </a:endParaRPr>
          </a:p>
          <a:p>
            <a:pPr marL="0" indent="0">
              <a:buNone/>
            </a:pPr>
            <a:endParaRPr lang="sr-Latn-RS" dirty="0"/>
          </a:p>
        </p:txBody>
      </p:sp>
      <p:graphicFrame>
        <p:nvGraphicFramePr>
          <p:cNvPr id="4" name="Tabela 3"/>
          <p:cNvGraphicFramePr>
            <a:graphicFrameLocks noGrp="1"/>
          </p:cNvGraphicFramePr>
          <p:nvPr>
            <p:extLst>
              <p:ext uri="{D42A27DB-BD31-4B8C-83A1-F6EECF244321}">
                <p14:modId xmlns:p14="http://schemas.microsoft.com/office/powerpoint/2010/main" xmlns="" val="2266444931"/>
              </p:ext>
            </p:extLst>
          </p:nvPr>
        </p:nvGraphicFramePr>
        <p:xfrm>
          <a:off x="342900" y="2687320"/>
          <a:ext cx="8458200" cy="1483360"/>
        </p:xfrm>
        <a:graphic>
          <a:graphicData uri="http://schemas.openxmlformats.org/drawingml/2006/table">
            <a:tbl>
              <a:tblPr firstRow="1" bandRow="1">
                <a:tableStyleId>{5C22544A-7EE6-4342-B048-85BDC9FD1C3A}</a:tableStyleId>
              </a:tblPr>
              <a:tblGrid>
                <a:gridCol w="2114550"/>
                <a:gridCol w="2114550"/>
                <a:gridCol w="2114550"/>
                <a:gridCol w="2114550"/>
              </a:tblGrid>
              <a:tr h="370840">
                <a:tc gridSpan="2">
                  <a:txBody>
                    <a:bodyPr/>
                    <a:lstStyle/>
                    <a:p>
                      <a:pPr algn="ctr"/>
                      <a:r>
                        <a:rPr lang="sr-Latn-RS" dirty="0" smtClean="0">
                          <a:latin typeface="Times New Roman" panose="02020603050405020304" pitchFamily="18" charset="0"/>
                          <a:cs typeface="Times New Roman" panose="02020603050405020304" pitchFamily="18" charset="0"/>
                        </a:rPr>
                        <a:t>X1</a:t>
                      </a:r>
                      <a:r>
                        <a:rPr lang="sr-Latn-RS" baseline="0" dirty="0" smtClean="0">
                          <a:latin typeface="Times New Roman" panose="02020603050405020304" pitchFamily="18" charset="0"/>
                          <a:cs typeface="Times New Roman" panose="02020603050405020304" pitchFamily="18" charset="0"/>
                        </a:rPr>
                        <a:t> – </a:t>
                      </a:r>
                      <a:r>
                        <a:rPr lang="sr-Cyrl-RS" baseline="0" dirty="0" smtClean="0">
                          <a:latin typeface="Times New Roman" panose="02020603050405020304" pitchFamily="18" charset="0"/>
                          <a:cs typeface="Times New Roman" panose="02020603050405020304" pitchFamily="18" charset="0"/>
                        </a:rPr>
                        <a:t>садржај </a:t>
                      </a:r>
                      <a:r>
                        <a:rPr lang="sr-Cyrl-RS" baseline="0" dirty="0" err="1" smtClean="0">
                          <a:latin typeface="Times New Roman" panose="02020603050405020304" pitchFamily="18" charset="0"/>
                          <a:cs typeface="Times New Roman" panose="02020603050405020304" pitchFamily="18" charset="0"/>
                        </a:rPr>
                        <a:t>ацетонитрила</a:t>
                      </a:r>
                      <a:endParaRPr lang="sr-Latn-RS" dirty="0">
                        <a:latin typeface="Times New Roman" panose="02020603050405020304" pitchFamily="18" charset="0"/>
                        <a:cs typeface="Times New Roman" panose="02020603050405020304" pitchFamily="18" charset="0"/>
                      </a:endParaRPr>
                    </a:p>
                  </a:txBody>
                  <a:tcPr anchor="ctr"/>
                </a:tc>
                <a:tc hMerge="1">
                  <a:txBody>
                    <a:bodyPr/>
                    <a:lstStyle/>
                    <a:p>
                      <a:endParaRPr lang="sr-Latn-RS" dirty="0"/>
                    </a:p>
                  </a:txBody>
                  <a:tcPr/>
                </a:tc>
                <a:tc gridSpan="2">
                  <a:txBody>
                    <a:bodyPr/>
                    <a:lstStyle/>
                    <a:p>
                      <a:pPr algn="ctr"/>
                      <a:r>
                        <a:rPr lang="sr-Latn-RS" dirty="0" smtClean="0">
                          <a:latin typeface="Times New Roman" panose="02020603050405020304" pitchFamily="18" charset="0"/>
                          <a:cs typeface="Times New Roman" panose="02020603050405020304" pitchFamily="18" charset="0"/>
                        </a:rPr>
                        <a:t>X2</a:t>
                      </a:r>
                      <a:r>
                        <a:rPr lang="sr-Latn-RS" baseline="0" dirty="0" smtClean="0">
                          <a:latin typeface="Times New Roman" panose="02020603050405020304" pitchFamily="18" charset="0"/>
                          <a:cs typeface="Times New Roman" panose="02020603050405020304" pitchFamily="18" charset="0"/>
                        </a:rPr>
                        <a:t> – </a:t>
                      </a:r>
                      <a:r>
                        <a:rPr lang="sr-Latn-RS" baseline="0" dirty="0" err="1" smtClean="0">
                          <a:latin typeface="Times New Roman" panose="02020603050405020304" pitchFamily="18" charset="0"/>
                          <a:cs typeface="Times New Roman" panose="02020603050405020304" pitchFamily="18" charset="0"/>
                        </a:rPr>
                        <a:t>pH</a:t>
                      </a:r>
                      <a:r>
                        <a:rPr lang="sr-Cyrl-RS" baseline="0" dirty="0" smtClean="0">
                          <a:latin typeface="Times New Roman" panose="02020603050405020304" pitchFamily="18" charset="0"/>
                          <a:cs typeface="Times New Roman" panose="02020603050405020304" pitchFamily="18" charset="0"/>
                        </a:rPr>
                        <a:t> вредност мобилне фазе</a:t>
                      </a:r>
                      <a:endParaRPr lang="sr-Latn-RS" dirty="0">
                        <a:latin typeface="Times New Roman" panose="02020603050405020304" pitchFamily="18" charset="0"/>
                        <a:cs typeface="Times New Roman" panose="02020603050405020304" pitchFamily="18" charset="0"/>
                      </a:endParaRPr>
                    </a:p>
                  </a:txBody>
                  <a:tcPr anchor="ctr"/>
                </a:tc>
                <a:tc hMerge="1">
                  <a:txBody>
                    <a:bodyPr/>
                    <a:lstStyle/>
                    <a:p>
                      <a:endParaRPr lang="sr-Latn-RS" dirty="0"/>
                    </a:p>
                  </a:txBody>
                  <a:tcPr/>
                </a:tc>
              </a:tr>
              <a:tr h="370840">
                <a:tc>
                  <a:txBody>
                    <a:bodyPr/>
                    <a:lstStyle/>
                    <a:p>
                      <a:pPr algn="ctr"/>
                      <a:r>
                        <a:rPr lang="sr-Cyrl-RS" dirty="0" smtClean="0">
                          <a:latin typeface="Times New Roman" panose="02020603050405020304" pitchFamily="18" charset="0"/>
                          <a:cs typeface="Times New Roman" panose="02020603050405020304" pitchFamily="18" charset="0"/>
                        </a:rPr>
                        <a:t>Стварна вредност</a:t>
                      </a:r>
                      <a:endParaRPr lang="sr-Latn-RS" dirty="0">
                        <a:latin typeface="Times New Roman" panose="02020603050405020304" pitchFamily="18" charset="0"/>
                        <a:cs typeface="Times New Roman" panose="02020603050405020304" pitchFamily="18" charset="0"/>
                      </a:endParaRPr>
                    </a:p>
                  </a:txBody>
                  <a:tcPr anchor="ctr"/>
                </a:tc>
                <a:tc>
                  <a:txBody>
                    <a:bodyPr/>
                    <a:lstStyle/>
                    <a:p>
                      <a:pPr algn="ctr"/>
                      <a:r>
                        <a:rPr lang="sr-Cyrl-RS" dirty="0" smtClean="0">
                          <a:latin typeface="Times New Roman" panose="02020603050405020304" pitchFamily="18" charset="0"/>
                          <a:cs typeface="Times New Roman" panose="02020603050405020304" pitchFamily="18" charset="0"/>
                        </a:rPr>
                        <a:t>Кодирана вредност</a:t>
                      </a:r>
                      <a:endParaRPr lang="sr-Latn-RS" dirty="0">
                        <a:latin typeface="Times New Roman" panose="02020603050405020304" pitchFamily="18" charset="0"/>
                        <a:cs typeface="Times New Roman" panose="02020603050405020304" pitchFamily="18" charset="0"/>
                      </a:endParaRPr>
                    </a:p>
                  </a:txBody>
                  <a:tcPr anchor="ctr"/>
                </a:tc>
                <a:tc>
                  <a:txBody>
                    <a:bodyPr/>
                    <a:lstStyle/>
                    <a:p>
                      <a:pPr algn="ctr"/>
                      <a:r>
                        <a:rPr lang="sr-Cyrl-RS" dirty="0" smtClean="0">
                          <a:latin typeface="Times New Roman" panose="02020603050405020304" pitchFamily="18" charset="0"/>
                          <a:cs typeface="Times New Roman" panose="02020603050405020304" pitchFamily="18" charset="0"/>
                        </a:rPr>
                        <a:t>Стварна вредност</a:t>
                      </a:r>
                      <a:endParaRPr lang="sr-Latn-RS" dirty="0">
                        <a:latin typeface="Times New Roman" panose="02020603050405020304" pitchFamily="18" charset="0"/>
                        <a:cs typeface="Times New Roman" panose="02020603050405020304" pitchFamily="18" charset="0"/>
                      </a:endParaRPr>
                    </a:p>
                  </a:txBody>
                  <a:tcPr anchor="ctr"/>
                </a:tc>
                <a:tc>
                  <a:txBody>
                    <a:bodyPr/>
                    <a:lstStyle/>
                    <a:p>
                      <a:pPr algn="ctr"/>
                      <a:r>
                        <a:rPr lang="sr-Cyrl-RS" dirty="0" smtClean="0">
                          <a:latin typeface="Times New Roman" panose="02020603050405020304" pitchFamily="18" charset="0"/>
                          <a:cs typeface="Times New Roman" panose="02020603050405020304" pitchFamily="18" charset="0"/>
                        </a:rPr>
                        <a:t>Кодирана вредност</a:t>
                      </a:r>
                      <a:endParaRPr lang="sr-Latn-RS" dirty="0">
                        <a:latin typeface="Times New Roman" panose="02020603050405020304" pitchFamily="18" charset="0"/>
                        <a:cs typeface="Times New Roman" panose="02020603050405020304" pitchFamily="18" charset="0"/>
                      </a:endParaRPr>
                    </a:p>
                  </a:txBody>
                  <a:tcPr anchor="ctr"/>
                </a:tc>
              </a:tr>
              <a:tr h="370840">
                <a:tc>
                  <a:txBody>
                    <a:bodyPr/>
                    <a:lstStyle/>
                    <a:p>
                      <a:pPr algn="ctr"/>
                      <a:r>
                        <a:rPr lang="sr-Cyrl-RS" dirty="0" smtClean="0">
                          <a:latin typeface="Times New Roman" panose="02020603050405020304" pitchFamily="18" charset="0"/>
                          <a:cs typeface="Times New Roman" panose="02020603050405020304" pitchFamily="18" charset="0"/>
                        </a:rPr>
                        <a:t>20</a:t>
                      </a:r>
                      <a:endParaRPr lang="sr-Latn-RS" dirty="0">
                        <a:latin typeface="Times New Roman" panose="02020603050405020304" pitchFamily="18" charset="0"/>
                        <a:cs typeface="Times New Roman" panose="02020603050405020304" pitchFamily="18" charset="0"/>
                      </a:endParaRPr>
                    </a:p>
                  </a:txBody>
                  <a:tcPr anchor="ctr"/>
                </a:tc>
                <a:tc>
                  <a:txBody>
                    <a:bodyPr/>
                    <a:lstStyle/>
                    <a:p>
                      <a:pPr algn="ctr"/>
                      <a:r>
                        <a:rPr lang="sr-Cyrl-RS" dirty="0" smtClean="0">
                          <a:latin typeface="Times New Roman" panose="02020603050405020304" pitchFamily="18" charset="0"/>
                          <a:cs typeface="Times New Roman" panose="02020603050405020304" pitchFamily="18" charset="0"/>
                        </a:rPr>
                        <a:t>-1</a:t>
                      </a:r>
                      <a:endParaRPr lang="sr-Latn-RS" dirty="0">
                        <a:latin typeface="Times New Roman" panose="02020603050405020304" pitchFamily="18" charset="0"/>
                        <a:cs typeface="Times New Roman" panose="02020603050405020304" pitchFamily="18" charset="0"/>
                      </a:endParaRPr>
                    </a:p>
                  </a:txBody>
                  <a:tcPr anchor="ctr"/>
                </a:tc>
                <a:tc>
                  <a:txBody>
                    <a:bodyPr/>
                    <a:lstStyle/>
                    <a:p>
                      <a:pPr algn="ctr"/>
                      <a:r>
                        <a:rPr lang="sr-Cyrl-RS" dirty="0" smtClean="0">
                          <a:latin typeface="Times New Roman" panose="02020603050405020304" pitchFamily="18" charset="0"/>
                          <a:cs typeface="Times New Roman" panose="02020603050405020304" pitchFamily="18" charset="0"/>
                        </a:rPr>
                        <a:t>2</a:t>
                      </a:r>
                      <a:endParaRPr lang="sr-Latn-RS" dirty="0">
                        <a:latin typeface="Times New Roman" panose="02020603050405020304" pitchFamily="18" charset="0"/>
                        <a:cs typeface="Times New Roman" panose="02020603050405020304" pitchFamily="18" charset="0"/>
                      </a:endParaRPr>
                    </a:p>
                  </a:txBody>
                  <a:tcPr anchor="ctr"/>
                </a:tc>
                <a:tc>
                  <a:txBody>
                    <a:bodyPr/>
                    <a:lstStyle/>
                    <a:p>
                      <a:pPr algn="ctr"/>
                      <a:r>
                        <a:rPr lang="sr-Cyrl-RS" dirty="0" smtClean="0">
                          <a:latin typeface="Times New Roman" panose="02020603050405020304" pitchFamily="18" charset="0"/>
                          <a:cs typeface="Times New Roman" panose="02020603050405020304" pitchFamily="18" charset="0"/>
                        </a:rPr>
                        <a:t>-1</a:t>
                      </a:r>
                      <a:endParaRPr lang="sr-Latn-RS" dirty="0">
                        <a:latin typeface="Times New Roman" panose="02020603050405020304" pitchFamily="18" charset="0"/>
                        <a:cs typeface="Times New Roman" panose="02020603050405020304" pitchFamily="18" charset="0"/>
                      </a:endParaRPr>
                    </a:p>
                  </a:txBody>
                  <a:tcPr anchor="ctr"/>
                </a:tc>
              </a:tr>
              <a:tr h="370840">
                <a:tc>
                  <a:txBody>
                    <a:bodyPr/>
                    <a:lstStyle/>
                    <a:p>
                      <a:pPr algn="ctr"/>
                      <a:r>
                        <a:rPr lang="sr-Cyrl-RS" dirty="0" smtClean="0">
                          <a:latin typeface="Times New Roman" panose="02020603050405020304" pitchFamily="18" charset="0"/>
                          <a:cs typeface="Times New Roman" panose="02020603050405020304" pitchFamily="18" charset="0"/>
                        </a:rPr>
                        <a:t>40</a:t>
                      </a:r>
                      <a:endParaRPr lang="sr-Latn-RS" dirty="0">
                        <a:latin typeface="Times New Roman" panose="02020603050405020304" pitchFamily="18" charset="0"/>
                        <a:cs typeface="Times New Roman" panose="02020603050405020304" pitchFamily="18" charset="0"/>
                      </a:endParaRPr>
                    </a:p>
                  </a:txBody>
                  <a:tcPr anchor="ctr"/>
                </a:tc>
                <a:tc>
                  <a:txBody>
                    <a:bodyPr/>
                    <a:lstStyle/>
                    <a:p>
                      <a:pPr algn="ctr"/>
                      <a:r>
                        <a:rPr lang="sr-Cyrl-RS" dirty="0" smtClean="0">
                          <a:latin typeface="Times New Roman" panose="02020603050405020304" pitchFamily="18" charset="0"/>
                          <a:cs typeface="Times New Roman" panose="02020603050405020304" pitchFamily="18" charset="0"/>
                        </a:rPr>
                        <a:t>+1</a:t>
                      </a:r>
                      <a:endParaRPr lang="sr-Latn-RS" dirty="0">
                        <a:latin typeface="Times New Roman" panose="02020603050405020304" pitchFamily="18" charset="0"/>
                        <a:cs typeface="Times New Roman" panose="02020603050405020304" pitchFamily="18" charset="0"/>
                      </a:endParaRPr>
                    </a:p>
                  </a:txBody>
                  <a:tcPr anchor="ctr"/>
                </a:tc>
                <a:tc>
                  <a:txBody>
                    <a:bodyPr/>
                    <a:lstStyle/>
                    <a:p>
                      <a:pPr algn="ctr"/>
                      <a:r>
                        <a:rPr lang="sr-Cyrl-RS" dirty="0" smtClean="0">
                          <a:latin typeface="Times New Roman" panose="02020603050405020304" pitchFamily="18" charset="0"/>
                          <a:cs typeface="Times New Roman" panose="02020603050405020304" pitchFamily="18" charset="0"/>
                        </a:rPr>
                        <a:t>4</a:t>
                      </a:r>
                      <a:endParaRPr lang="sr-Latn-RS" dirty="0">
                        <a:latin typeface="Times New Roman" panose="02020603050405020304" pitchFamily="18" charset="0"/>
                        <a:cs typeface="Times New Roman" panose="02020603050405020304" pitchFamily="18" charset="0"/>
                      </a:endParaRPr>
                    </a:p>
                  </a:txBody>
                  <a:tcPr anchor="ctr"/>
                </a:tc>
                <a:tc>
                  <a:txBody>
                    <a:bodyPr/>
                    <a:lstStyle/>
                    <a:p>
                      <a:pPr algn="ctr"/>
                      <a:r>
                        <a:rPr lang="sr-Cyrl-RS" dirty="0" smtClean="0">
                          <a:latin typeface="Times New Roman" panose="02020603050405020304" pitchFamily="18" charset="0"/>
                          <a:cs typeface="Times New Roman" panose="02020603050405020304" pitchFamily="18" charset="0"/>
                        </a:rPr>
                        <a:t>+1</a:t>
                      </a:r>
                      <a:endParaRPr lang="sr-Latn-RS" dirty="0">
                        <a:latin typeface="Times New Roman" panose="02020603050405020304" pitchFamily="18" charset="0"/>
                        <a:cs typeface="Times New Roman" panose="02020603050405020304" pitchFamily="18" charset="0"/>
                      </a:endParaRPr>
                    </a:p>
                  </a:txBody>
                  <a:tcPr anchor="ctr"/>
                </a:tc>
              </a:tr>
            </a:tbl>
          </a:graphicData>
        </a:graphic>
      </p:graphicFrame>
    </p:spTree>
    <p:extLst>
      <p:ext uri="{BB962C8B-B14F-4D97-AF65-F5344CB8AC3E}">
        <p14:creationId xmlns:p14="http://schemas.microsoft.com/office/powerpoint/2010/main" xmlns="" val="2927485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457200" y="533401"/>
            <a:ext cx="8229600" cy="1523999"/>
          </a:xfrm>
        </p:spPr>
        <p:txBody>
          <a:bodyPr>
            <a:normAutofit/>
          </a:bodyPr>
          <a:lstStyle/>
          <a:p>
            <a:pPr algn="just"/>
            <a:r>
              <a:rPr lang="sr-Latn-RS" sz="2000" dirty="0" err="1">
                <a:latin typeface="Times New Roman" pitchFamily="18" charset="0"/>
                <a:cs typeface="Times New Roman" pitchFamily="18" charset="0"/>
              </a:rPr>
              <a:t>Одабиром</a:t>
            </a:r>
            <a:r>
              <a:rPr lang="sr-Latn-RS" sz="2000" dirty="0">
                <a:latin typeface="Times New Roman" pitchFamily="18" charset="0"/>
                <a:cs typeface="Times New Roman" pitchFamily="18" charset="0"/>
              </a:rPr>
              <a:t> ЦКД </a:t>
            </a:r>
            <a:r>
              <a:rPr lang="sr-Latn-RS" sz="2000" dirty="0" err="1">
                <a:latin typeface="Times New Roman" pitchFamily="18" charset="0"/>
                <a:cs typeface="Times New Roman" pitchFamily="18" charset="0"/>
              </a:rPr>
              <a:t>или</a:t>
            </a:r>
            <a:r>
              <a:rPr lang="sr-Latn-RS" sz="2000" dirty="0">
                <a:latin typeface="Times New Roman" pitchFamily="18" charset="0"/>
                <a:cs typeface="Times New Roman" pitchFamily="18" charset="0"/>
              </a:rPr>
              <a:t> ББ </a:t>
            </a:r>
            <a:r>
              <a:rPr lang="sr-Latn-RS" sz="2000" dirty="0" err="1">
                <a:latin typeface="Times New Roman" pitchFamily="18" charset="0"/>
                <a:cs typeface="Times New Roman" pitchFamily="18" charset="0"/>
              </a:rPr>
              <a:t>дизајна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добићемо</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експериментални</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план</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са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дефинисаним</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начином</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варирања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фактора</a:t>
            </a:r>
            <a:r>
              <a:rPr lang="sr-Latn-RS" sz="2000" dirty="0">
                <a:latin typeface="Times New Roman" pitchFamily="18" charset="0"/>
                <a:cs typeface="Times New Roman" pitchFamily="18" charset="0"/>
              </a:rPr>
              <a:t> X1 и X2 и </a:t>
            </a:r>
            <a:r>
              <a:rPr lang="sr-Latn-RS" sz="2000" dirty="0" err="1">
                <a:latin typeface="Times New Roman" pitchFamily="18" charset="0"/>
                <a:cs typeface="Times New Roman" pitchFamily="18" charset="0"/>
              </a:rPr>
              <a:t>након</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извођења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експеримената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забележићемо</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добијене</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вредности</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за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факторе</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резолуције</a:t>
            </a:r>
            <a:endParaRPr lang="sr-Latn-RS" sz="2000" dirty="0">
              <a:latin typeface="Times New Roman" pitchFamily="18" charset="0"/>
              <a:cs typeface="Times New Roman" pitchFamily="18" charset="0"/>
            </a:endParaRPr>
          </a:p>
          <a:p>
            <a:pPr algn="just"/>
            <a:endParaRPr lang="sr-Latn-RS" sz="2000" dirty="0">
              <a:latin typeface="Times New Roman" pitchFamily="18" charset="0"/>
              <a:cs typeface="Times New Roman" pitchFamily="18" charset="0"/>
            </a:endParaRPr>
          </a:p>
        </p:txBody>
      </p:sp>
      <p:graphicFrame>
        <p:nvGraphicFramePr>
          <p:cNvPr id="4" name="object 10"/>
          <p:cNvGraphicFramePr>
            <a:graphicFrameLocks noGrp="1"/>
          </p:cNvGraphicFramePr>
          <p:nvPr>
            <p:extLst>
              <p:ext uri="{D42A27DB-BD31-4B8C-83A1-F6EECF244321}">
                <p14:modId xmlns:p14="http://schemas.microsoft.com/office/powerpoint/2010/main" xmlns="" val="525657872"/>
              </p:ext>
            </p:extLst>
          </p:nvPr>
        </p:nvGraphicFramePr>
        <p:xfrm>
          <a:off x="3238500" y="1905002"/>
          <a:ext cx="2667001" cy="4343393"/>
        </p:xfrm>
        <a:graphic>
          <a:graphicData uri="http://schemas.openxmlformats.org/drawingml/2006/table">
            <a:tbl>
              <a:tblPr firstRow="1" bandRow="1">
                <a:tableStyleId>{2D5ABB26-0587-4C30-8999-92F81FD0307C}</a:tableStyleId>
              </a:tblPr>
              <a:tblGrid>
                <a:gridCol w="889951"/>
                <a:gridCol w="889951"/>
                <a:gridCol w="887099"/>
              </a:tblGrid>
              <a:tr h="395146">
                <a:tc gridSpan="3">
                  <a:txBody>
                    <a:bodyPr/>
                    <a:lstStyle/>
                    <a:p>
                      <a:pPr marL="45085" algn="ctr">
                        <a:lnSpc>
                          <a:spcPct val="100000"/>
                        </a:lnSpc>
                        <a:spcBef>
                          <a:spcPts val="155"/>
                        </a:spcBef>
                      </a:pPr>
                      <a:r>
                        <a:rPr lang="sr-Cyrl-RS" sz="2400" baseline="-23148" dirty="0" smtClean="0">
                          <a:latin typeface="Times New Roman" panose="02020603050405020304" pitchFamily="18" charset="0"/>
                          <a:cs typeface="Times New Roman" panose="02020603050405020304" pitchFamily="18" charset="0"/>
                        </a:rPr>
                        <a:t>ЦКД ПЛАН</a:t>
                      </a:r>
                      <a:endParaRPr sz="2400" baseline="-23148" dirty="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19050" cap="flat" cmpd="sng" algn="ctr">
                      <a:solidFill>
                        <a:srgbClr val="000000"/>
                      </a:solidFill>
                      <a:prstDash val="solid"/>
                      <a:round/>
                      <a:headEnd type="none" w="med" len="med"/>
                      <a:tailEnd type="none" w="med" len="med"/>
                    </a:lnR>
                    <a:lnT w="19050">
                      <a:solidFill>
                        <a:srgbClr val="000000"/>
                      </a:solidFill>
                      <a:prstDash val="solid"/>
                    </a:lnT>
                    <a:lnB w="6350" cap="flat" cmpd="sng" algn="ctr">
                      <a:solidFill>
                        <a:srgbClr val="000000"/>
                      </a:solidFill>
                      <a:prstDash val="solid"/>
                      <a:round/>
                      <a:headEnd type="none" w="med" len="med"/>
                      <a:tailEnd type="none" w="med" len="med"/>
                    </a:lnB>
                    <a:solidFill>
                      <a:srgbClr val="EAEAEA"/>
                    </a:solidFill>
                  </a:tcPr>
                </a:tc>
                <a:tc hMerge="1">
                  <a:txBody>
                    <a:bodyPr/>
                    <a:lstStyle/>
                    <a:p>
                      <a:pPr marL="45085">
                        <a:lnSpc>
                          <a:spcPct val="100000"/>
                        </a:lnSpc>
                        <a:spcBef>
                          <a:spcPts val="155"/>
                        </a:spcBef>
                      </a:pPr>
                      <a:endParaRPr sz="900" baseline="-23148">
                        <a:latin typeface="Arial"/>
                        <a:cs typeface="Arial"/>
                      </a:endParaRPr>
                    </a:p>
                  </a:txBody>
                  <a:tcPr marL="0" marR="0" marT="19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a:solidFill>
                        <a:srgbClr val="000000"/>
                      </a:solidFill>
                      <a:prstDash val="solid"/>
                    </a:lnT>
                    <a:lnB w="6350">
                      <a:solidFill>
                        <a:srgbClr val="000000"/>
                      </a:solidFill>
                      <a:prstDash val="solid"/>
                    </a:lnB>
                    <a:solidFill>
                      <a:srgbClr val="EAEAEA"/>
                    </a:solidFill>
                  </a:tcPr>
                </a:tc>
                <a:tc hMerge="1">
                  <a:txBody>
                    <a:bodyPr/>
                    <a:lstStyle/>
                    <a:p>
                      <a:pPr marL="45085">
                        <a:lnSpc>
                          <a:spcPct val="100000"/>
                        </a:lnSpc>
                        <a:spcBef>
                          <a:spcPts val="155"/>
                        </a:spcBef>
                      </a:pPr>
                      <a:endParaRPr sz="900" dirty="0">
                        <a:latin typeface="Arial"/>
                        <a:cs typeface="Arial"/>
                      </a:endParaRPr>
                    </a:p>
                  </a:txBody>
                  <a:tcPr marL="0" marR="0" marT="19685" marB="0">
                    <a:lnL w="6350" cap="flat" cmpd="sng" algn="ctr">
                      <a:solidFill>
                        <a:srgbClr val="000000"/>
                      </a:solidFill>
                      <a:prstDash val="solid"/>
                      <a:round/>
                      <a:headEnd type="none" w="med" len="med"/>
                      <a:tailEnd type="none" w="med" len="med"/>
                    </a:lnL>
                    <a:lnR w="19050">
                      <a:solidFill>
                        <a:srgbClr val="000000"/>
                      </a:solidFill>
                      <a:prstDash val="solid"/>
                    </a:lnR>
                    <a:lnT w="19050">
                      <a:solidFill>
                        <a:srgbClr val="000000"/>
                      </a:solidFill>
                      <a:prstDash val="solid"/>
                    </a:lnT>
                    <a:lnB w="6350">
                      <a:solidFill>
                        <a:srgbClr val="000000"/>
                      </a:solidFill>
                      <a:prstDash val="solid"/>
                    </a:lnB>
                    <a:solidFill>
                      <a:srgbClr val="EAEAEA"/>
                    </a:solidFill>
                  </a:tcPr>
                </a:tc>
              </a:tr>
              <a:tr h="395146">
                <a:tc>
                  <a:txBody>
                    <a:bodyPr/>
                    <a:lstStyle/>
                    <a:p>
                      <a:pPr marL="45085" algn="ctr">
                        <a:lnSpc>
                          <a:spcPct val="100000"/>
                        </a:lnSpc>
                        <a:spcBef>
                          <a:spcPts val="155"/>
                        </a:spcBef>
                      </a:pPr>
                      <a:r>
                        <a:rPr sz="2400" spc="-15" dirty="0">
                          <a:latin typeface="Times New Roman" panose="02020603050405020304" pitchFamily="18" charset="0"/>
                          <a:cs typeface="Times New Roman" panose="02020603050405020304" pitchFamily="18" charset="0"/>
                        </a:rPr>
                        <a:t>x</a:t>
                      </a:r>
                      <a:r>
                        <a:rPr sz="2400" spc="-22" baseline="-23148" dirty="0">
                          <a:latin typeface="Times New Roman" panose="02020603050405020304" pitchFamily="18" charset="0"/>
                          <a:cs typeface="Times New Roman" panose="02020603050405020304" pitchFamily="18" charset="0"/>
                        </a:rPr>
                        <a:t>1</a:t>
                      </a:r>
                      <a:endParaRPr sz="2400" baseline="-23148" dirty="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cap="flat" cmpd="sng" algn="ctr">
                      <a:solidFill>
                        <a:srgbClr val="000000"/>
                      </a:solidFill>
                      <a:prstDash val="solid"/>
                      <a:round/>
                      <a:headEnd type="none" w="med" len="med"/>
                      <a:tailEnd type="none" w="med" len="med"/>
                    </a:lnT>
                    <a:lnB w="6350">
                      <a:solidFill>
                        <a:srgbClr val="000000"/>
                      </a:solidFill>
                      <a:prstDash val="solid"/>
                    </a:lnB>
                    <a:solidFill>
                      <a:srgbClr val="EAEAEA"/>
                    </a:solidFill>
                  </a:tcPr>
                </a:tc>
                <a:tc>
                  <a:txBody>
                    <a:bodyPr/>
                    <a:lstStyle/>
                    <a:p>
                      <a:pPr marL="45085" algn="ctr">
                        <a:lnSpc>
                          <a:spcPct val="100000"/>
                        </a:lnSpc>
                        <a:spcBef>
                          <a:spcPts val="155"/>
                        </a:spcBef>
                      </a:pPr>
                      <a:r>
                        <a:rPr sz="2400" spc="-15" dirty="0">
                          <a:latin typeface="Times New Roman" panose="02020603050405020304" pitchFamily="18" charset="0"/>
                          <a:cs typeface="Times New Roman" panose="02020603050405020304" pitchFamily="18" charset="0"/>
                        </a:rPr>
                        <a:t>x</a:t>
                      </a:r>
                      <a:r>
                        <a:rPr sz="2400" spc="-22" baseline="-23148" dirty="0">
                          <a:latin typeface="Times New Roman" panose="02020603050405020304" pitchFamily="18" charset="0"/>
                          <a:cs typeface="Times New Roman" panose="02020603050405020304" pitchFamily="18" charset="0"/>
                        </a:rPr>
                        <a:t>2</a:t>
                      </a:r>
                      <a:endParaRPr sz="2400" baseline="-23148" dirty="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cap="flat" cmpd="sng" algn="ctr">
                      <a:solidFill>
                        <a:srgbClr val="000000"/>
                      </a:solidFill>
                      <a:prstDash val="solid"/>
                      <a:round/>
                      <a:headEnd type="none" w="med" len="med"/>
                      <a:tailEnd type="none" w="med" len="med"/>
                    </a:lnT>
                    <a:lnB w="6350">
                      <a:solidFill>
                        <a:srgbClr val="000000"/>
                      </a:solidFill>
                      <a:prstDash val="solid"/>
                    </a:lnB>
                    <a:solidFill>
                      <a:srgbClr val="EAEAEA"/>
                    </a:solidFill>
                  </a:tcPr>
                </a:tc>
                <a:tc>
                  <a:txBody>
                    <a:bodyPr/>
                    <a:lstStyle/>
                    <a:p>
                      <a:pPr marL="45085" algn="ctr">
                        <a:lnSpc>
                          <a:spcPct val="100000"/>
                        </a:lnSpc>
                        <a:spcBef>
                          <a:spcPts val="155"/>
                        </a:spcBef>
                      </a:pPr>
                      <a:r>
                        <a:rPr sz="2400" spc="-5" dirty="0">
                          <a:latin typeface="Times New Roman" panose="02020603050405020304" pitchFamily="18" charset="0"/>
                          <a:cs typeface="Times New Roman" panose="02020603050405020304" pitchFamily="18" charset="0"/>
                        </a:rPr>
                        <a:t>Rs</a:t>
                      </a:r>
                      <a:endParaRPr sz="24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cap="flat" cmpd="sng" algn="ctr">
                      <a:solidFill>
                        <a:srgbClr val="000000"/>
                      </a:solidFill>
                      <a:prstDash val="solid"/>
                      <a:round/>
                      <a:headEnd type="none" w="med" len="med"/>
                      <a:tailEnd type="none" w="med" len="med"/>
                    </a:lnT>
                    <a:lnB w="6350">
                      <a:solidFill>
                        <a:srgbClr val="000000"/>
                      </a:solidFill>
                      <a:prstDash val="solid"/>
                    </a:lnB>
                    <a:solidFill>
                      <a:srgbClr val="EAEAEA"/>
                    </a:solidFill>
                  </a:tcPr>
                </a:tc>
              </a:tr>
              <a:tr h="395146">
                <a:tc>
                  <a:txBody>
                    <a:bodyPr/>
                    <a:lstStyle/>
                    <a:p>
                      <a:pPr marL="45085" algn="ctr">
                        <a:lnSpc>
                          <a:spcPct val="100000"/>
                        </a:lnSpc>
                        <a:spcBef>
                          <a:spcPts val="155"/>
                        </a:spcBef>
                      </a:pPr>
                      <a:r>
                        <a:rPr sz="2400" spc="-5" dirty="0">
                          <a:latin typeface="Times New Roman" panose="02020603050405020304" pitchFamily="18" charset="0"/>
                          <a:cs typeface="Times New Roman" panose="02020603050405020304" pitchFamily="18" charset="0"/>
                        </a:rPr>
                        <a:t>-1</a:t>
                      </a:r>
                      <a:endParaRPr sz="24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2400" spc="-5" dirty="0">
                          <a:latin typeface="Times New Roman" panose="02020603050405020304" pitchFamily="18" charset="0"/>
                          <a:cs typeface="Times New Roman" panose="02020603050405020304" pitchFamily="18" charset="0"/>
                        </a:rPr>
                        <a:t>-1</a:t>
                      </a:r>
                      <a:endParaRPr sz="24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2400" spc="-5" dirty="0">
                          <a:latin typeface="Times New Roman" panose="02020603050405020304" pitchFamily="18" charset="0"/>
                          <a:cs typeface="Times New Roman" panose="02020603050405020304" pitchFamily="18" charset="0"/>
                        </a:rPr>
                        <a:t>1,2</a:t>
                      </a:r>
                      <a:endParaRPr sz="24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395146">
                <a:tc>
                  <a:txBody>
                    <a:bodyPr/>
                    <a:lstStyle/>
                    <a:p>
                      <a:pPr marL="45085" algn="ctr">
                        <a:lnSpc>
                          <a:spcPct val="100000"/>
                        </a:lnSpc>
                        <a:spcBef>
                          <a:spcPts val="155"/>
                        </a:spcBef>
                      </a:pPr>
                      <a:r>
                        <a:rPr sz="2400" spc="-5" dirty="0">
                          <a:latin typeface="Times New Roman" panose="02020603050405020304" pitchFamily="18" charset="0"/>
                          <a:cs typeface="Times New Roman" panose="02020603050405020304" pitchFamily="18" charset="0"/>
                        </a:rPr>
                        <a:t>+1</a:t>
                      </a:r>
                      <a:endParaRPr sz="24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2400" spc="-5" dirty="0">
                          <a:latin typeface="Times New Roman" panose="02020603050405020304" pitchFamily="18" charset="0"/>
                          <a:cs typeface="Times New Roman" panose="02020603050405020304" pitchFamily="18" charset="0"/>
                        </a:rPr>
                        <a:t>-1</a:t>
                      </a:r>
                      <a:endParaRPr sz="24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2400" spc="-5" dirty="0">
                          <a:latin typeface="Times New Roman" panose="02020603050405020304" pitchFamily="18" charset="0"/>
                          <a:cs typeface="Times New Roman" panose="02020603050405020304" pitchFamily="18" charset="0"/>
                        </a:rPr>
                        <a:t>1,3</a:t>
                      </a:r>
                      <a:endParaRPr sz="24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395146">
                <a:tc>
                  <a:txBody>
                    <a:bodyPr/>
                    <a:lstStyle/>
                    <a:p>
                      <a:pPr marL="45085" algn="ctr">
                        <a:lnSpc>
                          <a:spcPct val="100000"/>
                        </a:lnSpc>
                        <a:spcBef>
                          <a:spcPts val="155"/>
                        </a:spcBef>
                      </a:pPr>
                      <a:r>
                        <a:rPr sz="2400" spc="-5" dirty="0">
                          <a:latin typeface="Times New Roman" panose="02020603050405020304" pitchFamily="18" charset="0"/>
                          <a:cs typeface="Times New Roman" panose="02020603050405020304" pitchFamily="18" charset="0"/>
                        </a:rPr>
                        <a:t>-1</a:t>
                      </a:r>
                      <a:endParaRPr sz="24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2400" spc="-5" dirty="0">
                          <a:latin typeface="Times New Roman" panose="02020603050405020304" pitchFamily="18" charset="0"/>
                          <a:cs typeface="Times New Roman" panose="02020603050405020304" pitchFamily="18" charset="0"/>
                        </a:rPr>
                        <a:t>+1</a:t>
                      </a:r>
                      <a:endParaRPr sz="24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2400" dirty="0">
                          <a:latin typeface="Times New Roman" panose="02020603050405020304" pitchFamily="18" charset="0"/>
                          <a:cs typeface="Times New Roman" panose="02020603050405020304" pitchFamily="18" charset="0"/>
                        </a:rPr>
                        <a:t>2</a:t>
                      </a:r>
                      <a:endParaRPr sz="24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395146">
                <a:tc>
                  <a:txBody>
                    <a:bodyPr/>
                    <a:lstStyle/>
                    <a:p>
                      <a:pPr marL="45085" algn="ctr">
                        <a:lnSpc>
                          <a:spcPct val="100000"/>
                        </a:lnSpc>
                        <a:spcBef>
                          <a:spcPts val="155"/>
                        </a:spcBef>
                      </a:pPr>
                      <a:r>
                        <a:rPr sz="2400" spc="-5" dirty="0">
                          <a:latin typeface="Times New Roman" panose="02020603050405020304" pitchFamily="18" charset="0"/>
                          <a:cs typeface="Times New Roman" panose="02020603050405020304" pitchFamily="18" charset="0"/>
                        </a:rPr>
                        <a:t>+1</a:t>
                      </a:r>
                      <a:endParaRPr sz="24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2400" spc="-5" dirty="0">
                          <a:latin typeface="Times New Roman" panose="02020603050405020304" pitchFamily="18" charset="0"/>
                          <a:cs typeface="Times New Roman" panose="02020603050405020304" pitchFamily="18" charset="0"/>
                        </a:rPr>
                        <a:t>-1</a:t>
                      </a:r>
                      <a:endParaRPr sz="24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2400" spc="-5" dirty="0">
                          <a:latin typeface="Times New Roman" panose="02020603050405020304" pitchFamily="18" charset="0"/>
                          <a:cs typeface="Times New Roman" panose="02020603050405020304" pitchFamily="18" charset="0"/>
                        </a:rPr>
                        <a:t>2,1</a:t>
                      </a:r>
                      <a:endParaRPr sz="24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391933">
                <a:tc>
                  <a:txBody>
                    <a:bodyPr/>
                    <a:lstStyle/>
                    <a:p>
                      <a:pPr marL="45085" algn="ctr">
                        <a:lnSpc>
                          <a:spcPct val="100000"/>
                        </a:lnSpc>
                        <a:spcBef>
                          <a:spcPts val="155"/>
                        </a:spcBef>
                      </a:pPr>
                      <a:r>
                        <a:rPr sz="2400" spc="-5" dirty="0">
                          <a:latin typeface="Times New Roman" panose="02020603050405020304" pitchFamily="18" charset="0"/>
                          <a:cs typeface="Times New Roman" panose="02020603050405020304" pitchFamily="18" charset="0"/>
                        </a:rPr>
                        <a:t>-1</a:t>
                      </a:r>
                      <a:endParaRPr sz="24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2400" dirty="0">
                          <a:latin typeface="Times New Roman" panose="02020603050405020304" pitchFamily="18" charset="0"/>
                          <a:cs typeface="Times New Roman" panose="02020603050405020304" pitchFamily="18" charset="0"/>
                        </a:rPr>
                        <a:t>0</a:t>
                      </a:r>
                      <a:endParaRPr sz="24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2400" spc="-5" dirty="0">
                          <a:latin typeface="Times New Roman" panose="02020603050405020304" pitchFamily="18" charset="0"/>
                          <a:cs typeface="Times New Roman" panose="02020603050405020304" pitchFamily="18" charset="0"/>
                        </a:rPr>
                        <a:t>1,7</a:t>
                      </a:r>
                      <a:endParaRPr sz="24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395146">
                <a:tc>
                  <a:txBody>
                    <a:bodyPr/>
                    <a:lstStyle/>
                    <a:p>
                      <a:pPr marL="45085" algn="ctr">
                        <a:lnSpc>
                          <a:spcPct val="100000"/>
                        </a:lnSpc>
                        <a:spcBef>
                          <a:spcPts val="165"/>
                        </a:spcBef>
                      </a:pPr>
                      <a:r>
                        <a:rPr sz="2400" spc="-5" dirty="0">
                          <a:latin typeface="Times New Roman" panose="02020603050405020304" pitchFamily="18" charset="0"/>
                          <a:cs typeface="Times New Roman" panose="02020603050405020304" pitchFamily="18" charset="0"/>
                        </a:rPr>
                        <a:t>+1</a:t>
                      </a:r>
                      <a:endParaRPr sz="2400">
                        <a:latin typeface="Times New Roman" panose="02020603050405020304" pitchFamily="18" charset="0"/>
                        <a:cs typeface="Times New Roman" panose="02020603050405020304" pitchFamily="18" charset="0"/>
                      </a:endParaRPr>
                    </a:p>
                  </a:txBody>
                  <a:tcPr marL="0" marR="0" marT="2095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65"/>
                        </a:spcBef>
                      </a:pPr>
                      <a:r>
                        <a:rPr sz="2400" dirty="0">
                          <a:latin typeface="Times New Roman" panose="02020603050405020304" pitchFamily="18" charset="0"/>
                          <a:cs typeface="Times New Roman" panose="02020603050405020304" pitchFamily="18" charset="0"/>
                        </a:rPr>
                        <a:t>0</a:t>
                      </a:r>
                      <a:endParaRPr sz="24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65"/>
                        </a:spcBef>
                      </a:pPr>
                      <a:r>
                        <a:rPr sz="2400" spc="-5" dirty="0">
                          <a:latin typeface="Times New Roman" panose="02020603050405020304" pitchFamily="18" charset="0"/>
                          <a:cs typeface="Times New Roman" panose="02020603050405020304" pitchFamily="18" charset="0"/>
                        </a:rPr>
                        <a:t>2,3</a:t>
                      </a:r>
                      <a:endParaRPr sz="24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395146">
                <a:tc>
                  <a:txBody>
                    <a:bodyPr/>
                    <a:lstStyle/>
                    <a:p>
                      <a:pPr marL="45085" algn="ctr">
                        <a:lnSpc>
                          <a:spcPct val="100000"/>
                        </a:lnSpc>
                        <a:spcBef>
                          <a:spcPts val="165"/>
                        </a:spcBef>
                      </a:pPr>
                      <a:r>
                        <a:rPr sz="2400" dirty="0">
                          <a:latin typeface="Times New Roman" panose="02020603050405020304" pitchFamily="18" charset="0"/>
                          <a:cs typeface="Times New Roman" panose="02020603050405020304" pitchFamily="18" charset="0"/>
                        </a:rPr>
                        <a:t>0</a:t>
                      </a:r>
                      <a:endParaRPr sz="2400">
                        <a:latin typeface="Times New Roman" panose="02020603050405020304" pitchFamily="18" charset="0"/>
                        <a:cs typeface="Times New Roman" panose="02020603050405020304" pitchFamily="18" charset="0"/>
                      </a:endParaRPr>
                    </a:p>
                  </a:txBody>
                  <a:tcPr marL="0" marR="0" marT="2095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65"/>
                        </a:spcBef>
                      </a:pPr>
                      <a:r>
                        <a:rPr sz="2400" spc="-5" dirty="0">
                          <a:latin typeface="Times New Roman" panose="02020603050405020304" pitchFamily="18" charset="0"/>
                          <a:cs typeface="Times New Roman" panose="02020603050405020304" pitchFamily="18" charset="0"/>
                        </a:rPr>
                        <a:t>-1</a:t>
                      </a:r>
                      <a:endParaRPr sz="24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65"/>
                        </a:spcBef>
                      </a:pPr>
                      <a:r>
                        <a:rPr sz="2400" spc="-5" dirty="0">
                          <a:latin typeface="Times New Roman" panose="02020603050405020304" pitchFamily="18" charset="0"/>
                          <a:cs typeface="Times New Roman" panose="02020603050405020304" pitchFamily="18" charset="0"/>
                        </a:rPr>
                        <a:t>1,5</a:t>
                      </a:r>
                      <a:endParaRPr sz="24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395146">
                <a:tc>
                  <a:txBody>
                    <a:bodyPr/>
                    <a:lstStyle/>
                    <a:p>
                      <a:pPr marL="45085" algn="ctr">
                        <a:lnSpc>
                          <a:spcPct val="100000"/>
                        </a:lnSpc>
                        <a:spcBef>
                          <a:spcPts val="165"/>
                        </a:spcBef>
                      </a:pPr>
                      <a:r>
                        <a:rPr sz="2400" dirty="0">
                          <a:latin typeface="Times New Roman" panose="02020603050405020304" pitchFamily="18" charset="0"/>
                          <a:cs typeface="Times New Roman" panose="02020603050405020304" pitchFamily="18" charset="0"/>
                        </a:rPr>
                        <a:t>0</a:t>
                      </a:r>
                      <a:endParaRPr sz="2400">
                        <a:latin typeface="Times New Roman" panose="02020603050405020304" pitchFamily="18" charset="0"/>
                        <a:cs typeface="Times New Roman" panose="02020603050405020304" pitchFamily="18" charset="0"/>
                      </a:endParaRPr>
                    </a:p>
                  </a:txBody>
                  <a:tcPr marL="0" marR="0" marT="2095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65"/>
                        </a:spcBef>
                      </a:pPr>
                      <a:r>
                        <a:rPr sz="2400" spc="-5" dirty="0">
                          <a:latin typeface="Times New Roman" panose="02020603050405020304" pitchFamily="18" charset="0"/>
                          <a:cs typeface="Times New Roman" panose="02020603050405020304" pitchFamily="18" charset="0"/>
                        </a:rPr>
                        <a:t>+1</a:t>
                      </a:r>
                      <a:endParaRPr sz="24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65"/>
                        </a:spcBef>
                      </a:pPr>
                      <a:r>
                        <a:rPr sz="2400" spc="-5" dirty="0">
                          <a:latin typeface="Times New Roman" panose="02020603050405020304" pitchFamily="18" charset="0"/>
                          <a:cs typeface="Times New Roman" panose="02020603050405020304" pitchFamily="18" charset="0"/>
                        </a:rPr>
                        <a:t>1,1</a:t>
                      </a:r>
                      <a:endParaRPr sz="24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395146">
                <a:tc>
                  <a:txBody>
                    <a:bodyPr/>
                    <a:lstStyle/>
                    <a:p>
                      <a:pPr marL="45085" algn="ctr">
                        <a:lnSpc>
                          <a:spcPct val="100000"/>
                        </a:lnSpc>
                        <a:spcBef>
                          <a:spcPts val="155"/>
                        </a:spcBef>
                      </a:pPr>
                      <a:r>
                        <a:rPr sz="2400" dirty="0">
                          <a:latin typeface="Times New Roman" panose="02020603050405020304" pitchFamily="18" charset="0"/>
                          <a:cs typeface="Times New Roman" panose="02020603050405020304" pitchFamily="18" charset="0"/>
                        </a:rPr>
                        <a:t>0</a:t>
                      </a:r>
                      <a:endParaRPr sz="24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19050">
                      <a:solidFill>
                        <a:srgbClr val="000000"/>
                      </a:solidFill>
                      <a:prstDash val="solid"/>
                    </a:lnB>
                    <a:solidFill>
                      <a:srgbClr val="EAEAEA"/>
                    </a:solidFill>
                  </a:tcPr>
                </a:tc>
                <a:tc>
                  <a:txBody>
                    <a:bodyPr/>
                    <a:lstStyle/>
                    <a:p>
                      <a:pPr marL="45085" algn="ctr">
                        <a:lnSpc>
                          <a:spcPct val="100000"/>
                        </a:lnSpc>
                        <a:spcBef>
                          <a:spcPts val="155"/>
                        </a:spcBef>
                      </a:pPr>
                      <a:r>
                        <a:rPr sz="2400" dirty="0">
                          <a:latin typeface="Times New Roman" panose="02020603050405020304" pitchFamily="18" charset="0"/>
                          <a:cs typeface="Times New Roman" panose="02020603050405020304" pitchFamily="18" charset="0"/>
                        </a:rPr>
                        <a:t>0</a:t>
                      </a:r>
                      <a:endParaRPr sz="24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a:solidFill>
                        <a:srgbClr val="000000"/>
                      </a:solidFill>
                      <a:prstDash val="solid"/>
                    </a:lnT>
                    <a:lnB w="19050">
                      <a:solidFill>
                        <a:srgbClr val="000000"/>
                      </a:solidFill>
                      <a:prstDash val="solid"/>
                    </a:lnB>
                    <a:solidFill>
                      <a:srgbClr val="EAEAEA"/>
                    </a:solidFill>
                  </a:tcPr>
                </a:tc>
                <a:tc>
                  <a:txBody>
                    <a:bodyPr/>
                    <a:lstStyle/>
                    <a:p>
                      <a:pPr marL="45085" algn="ctr">
                        <a:lnSpc>
                          <a:spcPct val="100000"/>
                        </a:lnSpc>
                        <a:spcBef>
                          <a:spcPts val="155"/>
                        </a:spcBef>
                      </a:pPr>
                      <a:r>
                        <a:rPr sz="2400" dirty="0">
                          <a:latin typeface="Times New Roman" panose="02020603050405020304" pitchFamily="18" charset="0"/>
                          <a:cs typeface="Times New Roman" panose="02020603050405020304" pitchFamily="18" charset="0"/>
                        </a:rPr>
                        <a:t>2</a:t>
                      </a: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19050">
                      <a:solidFill>
                        <a:srgbClr val="000000"/>
                      </a:solidFill>
                      <a:prstDash val="solid"/>
                    </a:lnB>
                    <a:solidFill>
                      <a:srgbClr val="EAEAEA"/>
                    </a:solidFill>
                  </a:tcPr>
                </a:tc>
              </a:tr>
            </a:tbl>
          </a:graphicData>
        </a:graphic>
      </p:graphicFrame>
    </p:spTree>
    <p:extLst>
      <p:ext uri="{BB962C8B-B14F-4D97-AF65-F5344CB8AC3E}">
        <p14:creationId xmlns:p14="http://schemas.microsoft.com/office/powerpoint/2010/main" xmlns="" val="11550104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457200" y="533400"/>
            <a:ext cx="8229600" cy="5592763"/>
          </a:xfrm>
        </p:spPr>
        <p:txBody>
          <a:bodyPr>
            <a:normAutofit/>
          </a:bodyPr>
          <a:lstStyle/>
          <a:p>
            <a:pPr algn="just"/>
            <a:r>
              <a:rPr lang="sr-Latn-RS" sz="2000" dirty="0" err="1" smtClean="0">
                <a:latin typeface="Times New Roman" panose="02020603050405020304" pitchFamily="18" charset="0"/>
                <a:cs typeface="Times New Roman" panose="02020603050405020304" pitchFamily="18" charset="0"/>
              </a:rPr>
              <a:t>Из</a:t>
            </a:r>
            <a:r>
              <a:rPr lang="sr-Latn-RS" sz="2000" dirty="0" smtClean="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добијених</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вредности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Rs</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за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дате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комбинације</a:t>
            </a:r>
            <a:r>
              <a:rPr lang="sr-Latn-RS" sz="2000" dirty="0">
                <a:latin typeface="Times New Roman" panose="02020603050405020304" pitchFamily="18" charset="0"/>
                <a:cs typeface="Times New Roman" panose="02020603050405020304" pitchFamily="18" charset="0"/>
              </a:rPr>
              <a:t> </a:t>
            </a:r>
            <a:r>
              <a:rPr lang="sr-Latn-RS" sz="2000" dirty="0" smtClean="0">
                <a:latin typeface="Times New Roman" panose="02020603050405020304" pitchFamily="18" charset="0"/>
                <a:cs typeface="Times New Roman" panose="02020603050405020304" pitchFamily="18" charset="0"/>
              </a:rPr>
              <a:t>X1 и X2 </a:t>
            </a:r>
            <a:r>
              <a:rPr lang="sr-Latn-RS" sz="2000" dirty="0" err="1">
                <a:latin typeface="Times New Roman" panose="02020603050405020304" pitchFamily="18" charset="0"/>
                <a:cs typeface="Times New Roman" panose="02020603050405020304" pitchFamily="18" charset="0"/>
              </a:rPr>
              <a:t>биће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могуће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успоставити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квадратну</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зависност</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испитиваног</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одговора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од</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промењивих</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јер</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су</a:t>
            </a:r>
            <a:r>
              <a:rPr lang="sr-Latn-RS" sz="2000" dirty="0">
                <a:latin typeface="Times New Roman" panose="02020603050405020304" pitchFamily="18" charset="0"/>
                <a:cs typeface="Times New Roman" panose="02020603050405020304" pitchFamily="18" charset="0"/>
              </a:rPr>
              <a:t> и ЦКД и ББ </a:t>
            </a:r>
            <a:r>
              <a:rPr lang="sr-Latn-RS" sz="2000" dirty="0" err="1">
                <a:latin typeface="Times New Roman" panose="02020603050405020304" pitchFamily="18" charset="0"/>
                <a:cs typeface="Times New Roman" panose="02020603050405020304" pitchFamily="18" charset="0"/>
              </a:rPr>
              <a:t>дизајни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површине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одговора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који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омогућавају</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добијање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овакве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зависности</a:t>
            </a:r>
            <a:r>
              <a:rPr lang="sr-Latn-RS" sz="2000" dirty="0" smtClean="0">
                <a:latin typeface="Times New Roman" panose="02020603050405020304" pitchFamily="18" charset="0"/>
                <a:cs typeface="Times New Roman" panose="02020603050405020304" pitchFamily="18" charset="0"/>
              </a:rPr>
              <a:t>)</a:t>
            </a:r>
            <a:endParaRPr lang="sr-Cyrl-RS" sz="2000" dirty="0" smtClean="0">
              <a:latin typeface="Times New Roman" panose="02020603050405020304" pitchFamily="18" charset="0"/>
              <a:cs typeface="Times New Roman" panose="02020603050405020304" pitchFamily="18" charset="0"/>
            </a:endParaRPr>
          </a:p>
          <a:p>
            <a:pPr algn="just"/>
            <a:r>
              <a:rPr lang="sr-Latn-RS" sz="2000" dirty="0" err="1" smtClean="0">
                <a:latin typeface="Times New Roman" panose="02020603050405020304" pitchFamily="18" charset="0"/>
                <a:cs typeface="Times New Roman" panose="02020603050405020304" pitchFamily="18" charset="0"/>
              </a:rPr>
              <a:t>То</a:t>
            </a:r>
            <a:r>
              <a:rPr lang="sr-Latn-RS" sz="2000" dirty="0" smtClean="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значи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да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би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математички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модел</a:t>
            </a:r>
            <a:r>
              <a:rPr lang="sr-Latn-RS" sz="2000" dirty="0">
                <a:latin typeface="Times New Roman" panose="02020603050405020304" pitchFamily="18" charset="0"/>
                <a:cs typeface="Times New Roman" panose="02020603050405020304" pitchFamily="18" charset="0"/>
              </a:rPr>
              <a:t> у </a:t>
            </a:r>
            <a:r>
              <a:rPr lang="sr-Latn-RS" sz="2000" dirty="0" err="1">
                <a:latin typeface="Times New Roman" panose="02020603050405020304" pitchFamily="18" charset="0"/>
                <a:cs typeface="Times New Roman" panose="02020603050405020304" pitchFamily="18" charset="0"/>
              </a:rPr>
              <a:t>датом</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случају</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могао</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изгледати</a:t>
            </a:r>
            <a:r>
              <a:rPr lang="sr-Latn-RS" sz="2000" dirty="0" smtClean="0">
                <a:latin typeface="Times New Roman" panose="02020603050405020304" pitchFamily="18" charset="0"/>
                <a:cs typeface="Times New Roman" panose="02020603050405020304" pitchFamily="18" charset="0"/>
              </a:rPr>
              <a:t>:</a:t>
            </a:r>
            <a:endParaRPr lang="sr-Cyrl-RS" sz="2000" dirty="0" smtClean="0">
              <a:latin typeface="Times New Roman" panose="02020603050405020304" pitchFamily="18" charset="0"/>
              <a:cs typeface="Times New Roman" panose="02020603050405020304" pitchFamily="18" charset="0"/>
            </a:endParaRPr>
          </a:p>
          <a:p>
            <a:pPr algn="just"/>
            <a:endParaRPr lang="sr-Latn-RS" sz="2000" dirty="0">
              <a:latin typeface="Times New Roman" panose="02020603050405020304" pitchFamily="18" charset="0"/>
              <a:cs typeface="Times New Roman" panose="02020603050405020304" pitchFamily="18" charset="0"/>
            </a:endParaRPr>
          </a:p>
          <a:p>
            <a:pPr algn="just"/>
            <a:r>
              <a:rPr lang="sr-Latn-RS" sz="2000" dirty="0">
                <a:latin typeface="Times New Roman" panose="02020603050405020304" pitchFamily="18" charset="0"/>
                <a:cs typeface="Times New Roman" panose="02020603050405020304" pitchFamily="18" charset="0"/>
              </a:rPr>
              <a:t>Rs = 1,84 + 0,13 </a:t>
            </a:r>
            <a:r>
              <a:rPr lang="sr-Cyrl-RS" sz="2000" dirty="0" smtClean="0">
                <a:latin typeface="Times New Roman" panose="02020603050405020304" pitchFamily="18" charset="0"/>
                <a:cs typeface="Times New Roman" panose="02020603050405020304" pitchFamily="18" charset="0"/>
              </a:rPr>
              <a:t>ацетонитрил</a:t>
            </a:r>
            <a:r>
              <a:rPr lang="sr-Latn-RS" sz="2000" dirty="0" smtClean="0">
                <a:latin typeface="Times New Roman" panose="02020603050405020304" pitchFamily="18" charset="0"/>
                <a:cs typeface="Times New Roman" panose="02020603050405020304" pitchFamily="18" charset="0"/>
              </a:rPr>
              <a:t> </a:t>
            </a:r>
            <a:r>
              <a:rPr lang="sr-Latn-RS" sz="2000" dirty="0">
                <a:latin typeface="Times New Roman" panose="02020603050405020304" pitchFamily="18" charset="0"/>
                <a:cs typeface="Times New Roman" panose="02020603050405020304" pitchFamily="18" charset="0"/>
              </a:rPr>
              <a:t>+ 0,2 pH + 0,01 </a:t>
            </a:r>
            <a:r>
              <a:rPr lang="sr-Cyrl-RS" sz="2000" dirty="0" smtClean="0">
                <a:latin typeface="Times New Roman" panose="02020603050405020304" pitchFamily="18" charset="0"/>
                <a:cs typeface="Times New Roman" panose="02020603050405020304" pitchFamily="18" charset="0"/>
              </a:rPr>
              <a:t>ацетонитрил</a:t>
            </a:r>
            <a:r>
              <a:rPr lang="sr-Latn-RS" sz="2000" dirty="0" smtClean="0">
                <a:latin typeface="Times New Roman" panose="02020603050405020304" pitchFamily="18" charset="0"/>
                <a:cs typeface="Times New Roman" panose="02020603050405020304" pitchFamily="18" charset="0"/>
              </a:rPr>
              <a:t>*pH </a:t>
            </a:r>
            <a:r>
              <a:rPr lang="sr-Latn-RS" sz="2000" dirty="0">
                <a:latin typeface="Times New Roman" panose="02020603050405020304" pitchFamily="18" charset="0"/>
                <a:cs typeface="Times New Roman" panose="02020603050405020304" pitchFamily="18" charset="0"/>
              </a:rPr>
              <a:t>+ 0,23 </a:t>
            </a:r>
            <a:r>
              <a:rPr lang="sr-Cyrl-RS" sz="2000" dirty="0" smtClean="0">
                <a:latin typeface="Times New Roman" panose="02020603050405020304" pitchFamily="18" charset="0"/>
                <a:cs typeface="Times New Roman" panose="02020603050405020304" pitchFamily="18" charset="0"/>
              </a:rPr>
              <a:t>ацетонитрил</a:t>
            </a:r>
            <a:r>
              <a:rPr lang="sr-Latn-RS" sz="2000" baseline="30000" dirty="0" smtClean="0">
                <a:latin typeface="Times New Roman" panose="02020603050405020304" pitchFamily="18" charset="0"/>
                <a:cs typeface="Times New Roman" panose="02020603050405020304" pitchFamily="18" charset="0"/>
              </a:rPr>
              <a:t>2 </a:t>
            </a:r>
            <a:r>
              <a:rPr lang="sr-Latn-RS" sz="2000" dirty="0">
                <a:latin typeface="Times New Roman" panose="02020603050405020304" pitchFamily="18" charset="0"/>
                <a:cs typeface="Times New Roman" panose="02020603050405020304" pitchFamily="18" charset="0"/>
              </a:rPr>
              <a:t>– 0,46 pHx</a:t>
            </a:r>
            <a:r>
              <a:rPr lang="sr-Latn-RS" sz="2000" baseline="-25000" dirty="0">
                <a:latin typeface="Times New Roman" panose="02020603050405020304" pitchFamily="18" charset="0"/>
                <a:cs typeface="Times New Roman" panose="02020603050405020304" pitchFamily="18" charset="0"/>
              </a:rPr>
              <a:t>2</a:t>
            </a:r>
            <a:r>
              <a:rPr lang="sr-Latn-RS" sz="2000" baseline="30000" dirty="0">
                <a:latin typeface="Times New Roman" panose="02020603050405020304" pitchFamily="18" charset="0"/>
                <a:cs typeface="Times New Roman" panose="02020603050405020304" pitchFamily="18" charset="0"/>
              </a:rPr>
              <a:t>2</a:t>
            </a:r>
            <a:endParaRPr lang="sr-Latn-RS" sz="2000" dirty="0">
              <a:latin typeface="Times New Roman" panose="02020603050405020304" pitchFamily="18" charset="0"/>
              <a:cs typeface="Times New Roman" panose="02020603050405020304" pitchFamily="18" charset="0"/>
            </a:endParaRPr>
          </a:p>
          <a:p>
            <a:pPr algn="just"/>
            <a:endParaRPr lang="sr-Cyrl-RS" sz="2000" dirty="0" smtClean="0">
              <a:latin typeface="Times New Roman" panose="02020603050405020304" pitchFamily="18" charset="0"/>
              <a:cs typeface="Times New Roman" panose="02020603050405020304" pitchFamily="18" charset="0"/>
            </a:endParaRPr>
          </a:p>
          <a:p>
            <a:pPr algn="just"/>
            <a:r>
              <a:rPr lang="sr-Latn-RS" sz="2000" dirty="0" smtClean="0">
                <a:latin typeface="Times New Roman" panose="02020603050405020304" pitchFamily="18" charset="0"/>
                <a:cs typeface="Times New Roman" panose="02020603050405020304" pitchFamily="18" charset="0"/>
              </a:rPr>
              <a:t>Оваква </a:t>
            </a:r>
            <a:r>
              <a:rPr lang="sr-Latn-RS" sz="2000" dirty="0">
                <a:latin typeface="Times New Roman" panose="02020603050405020304" pitchFamily="18" charset="0"/>
                <a:cs typeface="Times New Roman" panose="02020603050405020304" pitchFamily="18" charset="0"/>
              </a:rPr>
              <a:t>једначина омогућава нам да за сваку одабрану </a:t>
            </a:r>
            <a:r>
              <a:rPr lang="sr-Latn-RS" sz="2000" dirty="0" smtClean="0">
                <a:latin typeface="Times New Roman" panose="02020603050405020304" pitchFamily="18" charset="0"/>
                <a:cs typeface="Times New Roman" panose="02020603050405020304" pitchFamily="18" charset="0"/>
              </a:rPr>
              <a:t>вредно</a:t>
            </a:r>
            <a:r>
              <a:rPr lang="sr-Cyrl-RS" sz="2000" dirty="0" smtClean="0">
                <a:latin typeface="Times New Roman" panose="02020603050405020304" pitchFamily="18" charset="0"/>
                <a:cs typeface="Times New Roman" panose="02020603050405020304" pitchFamily="18" charset="0"/>
              </a:rPr>
              <a:t>с</a:t>
            </a:r>
            <a:r>
              <a:rPr lang="sr-Latn-RS" sz="2000" dirty="0" smtClean="0">
                <a:latin typeface="Times New Roman" panose="02020603050405020304" pitchFamily="18" charset="0"/>
                <a:cs typeface="Times New Roman" panose="02020603050405020304" pitchFamily="18" charset="0"/>
              </a:rPr>
              <a:t>т </a:t>
            </a:r>
            <a:r>
              <a:rPr lang="sr-Latn-RS" sz="2000" dirty="0">
                <a:latin typeface="Times New Roman" panose="02020603050405020304" pitchFamily="18" charset="0"/>
                <a:cs typeface="Times New Roman" panose="02020603050405020304" pitchFamily="18" charset="0"/>
              </a:rPr>
              <a:t>ацетонитрила и </a:t>
            </a:r>
            <a:r>
              <a:rPr lang="en-US" sz="2000" dirty="0" smtClean="0">
                <a:latin typeface="Times New Roman" panose="02020603050405020304" pitchFamily="18" charset="0"/>
                <a:cs typeface="Times New Roman" panose="02020603050405020304" pitchFamily="18" charset="0"/>
              </a:rPr>
              <a:t>pH</a:t>
            </a:r>
            <a:r>
              <a:rPr lang="sr-Latn-RS" sz="2000" dirty="0" smtClean="0">
                <a:latin typeface="Times New Roman" panose="02020603050405020304" pitchFamily="18" charset="0"/>
                <a:cs typeface="Times New Roman" panose="02020603050405020304" pitchFamily="18" charset="0"/>
              </a:rPr>
              <a:t> </a:t>
            </a:r>
            <a:r>
              <a:rPr lang="sr-Latn-RS" sz="2000" dirty="0">
                <a:latin typeface="Times New Roman" panose="02020603050405020304" pitchFamily="18" charset="0"/>
                <a:cs typeface="Times New Roman" panose="02020603050405020304" pitchFamily="18" charset="0"/>
              </a:rPr>
              <a:t>израчунамо колики ће бити фактор резолуције између испитиваних супстанци </a:t>
            </a:r>
            <a:r>
              <a:rPr lang="sr-Latn-RS" sz="2000" b="1" dirty="0">
                <a:latin typeface="Times New Roman" panose="02020603050405020304" pitchFamily="18" charset="0"/>
                <a:cs typeface="Times New Roman" panose="02020603050405020304" pitchFamily="18" charset="0"/>
              </a:rPr>
              <a:t>без извођења експеримната!</a:t>
            </a:r>
          </a:p>
          <a:p>
            <a:pPr algn="just"/>
            <a:r>
              <a:rPr lang="sr-Latn-RS" sz="2000" b="1" dirty="0">
                <a:latin typeface="Times New Roman" panose="02020603050405020304" pitchFamily="18" charset="0"/>
                <a:cs typeface="Times New Roman" panose="02020603050405020304" pitchFamily="18" charset="0"/>
              </a:rPr>
              <a:t>Коначно, конструисањем површине одговора, моћи ћемо да уочимо регион где је фактор резолуције максималан и да у тој области графички очитамо </a:t>
            </a:r>
            <a:r>
              <a:rPr lang="sr-Latn-RS" sz="2000" b="1" dirty="0" smtClean="0">
                <a:latin typeface="Times New Roman" panose="02020603050405020304" pitchFamily="18" charset="0"/>
                <a:cs typeface="Times New Roman" panose="02020603050405020304" pitchFamily="18" charset="0"/>
              </a:rPr>
              <a:t>вредности </a:t>
            </a:r>
            <a:r>
              <a:rPr lang="sr-Latn-RS" sz="2000" b="1" dirty="0">
                <a:latin typeface="Times New Roman" panose="02020603050405020304" pitchFamily="18" charset="0"/>
                <a:cs typeface="Times New Roman" panose="02020603050405020304" pitchFamily="18" charset="0"/>
              </a:rPr>
              <a:t>ацетонитрила и pH</a:t>
            </a:r>
          </a:p>
          <a:p>
            <a:pPr algn="just"/>
            <a:endParaRPr lang="sr-Latn-RS" sz="2000" dirty="0"/>
          </a:p>
        </p:txBody>
      </p:sp>
    </p:spTree>
    <p:extLst>
      <p:ext uri="{BB962C8B-B14F-4D97-AF65-F5344CB8AC3E}">
        <p14:creationId xmlns:p14="http://schemas.microsoft.com/office/powerpoint/2010/main" xmlns="" val="24650287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p:cNvSpPr/>
          <p:nvPr/>
        </p:nvSpPr>
        <p:spPr>
          <a:xfrm>
            <a:off x="304800" y="838200"/>
            <a:ext cx="7658100" cy="4745830"/>
          </a:xfrm>
          <a:prstGeom prst="rect">
            <a:avLst/>
          </a:prstGeom>
          <a:blipFill>
            <a:blip r:embed="rId2" cstate="print"/>
            <a:stretch>
              <a:fillRect/>
            </a:stretch>
          </a:blipFill>
        </p:spPr>
        <p:txBody>
          <a:bodyPr wrap="square" lIns="0" tIns="0" rIns="0" bIns="0" rtlCol="0"/>
          <a:lstStyle/>
          <a:p>
            <a:pPr algn="ctr"/>
            <a:endParaRP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381000" y="533400"/>
            <a:ext cx="8229600" cy="5715000"/>
          </a:xfrm>
        </p:spPr>
        <p:txBody>
          <a:bodyPr>
            <a:normAutofit lnSpcReduction="10000"/>
          </a:bodyPr>
          <a:lstStyle/>
          <a:p>
            <a:pPr algn="just">
              <a:lnSpc>
                <a:spcPct val="150000"/>
              </a:lnSpc>
            </a:pPr>
            <a:r>
              <a:rPr lang="sr-Latn-RS" sz="2000" dirty="0" err="1">
                <a:latin typeface="Times New Roman" panose="02020603050405020304" pitchFamily="18" charset="0"/>
                <a:cs typeface="Times New Roman" panose="02020603050405020304" pitchFamily="18" charset="0"/>
              </a:rPr>
              <a:t>На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основу</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коефицијената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полинома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можемо</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проценити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утицај</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који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фактори</a:t>
            </a:r>
            <a:r>
              <a:rPr lang="sr-Latn-RS" sz="2000" dirty="0">
                <a:latin typeface="Times New Roman" panose="02020603050405020304" pitchFamily="18" charset="0"/>
                <a:cs typeface="Times New Roman" panose="02020603050405020304" pitchFamily="18" charset="0"/>
              </a:rPr>
              <a:t> и </a:t>
            </a:r>
            <a:r>
              <a:rPr lang="sr-Latn-RS" sz="2000" dirty="0" err="1">
                <a:latin typeface="Times New Roman" panose="02020603050405020304" pitchFamily="18" charset="0"/>
                <a:cs typeface="Times New Roman" panose="02020603050405020304" pitchFamily="18" charset="0"/>
              </a:rPr>
              <a:t>интеракције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имају</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на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одговор</a:t>
            </a:r>
            <a:r>
              <a:rPr lang="sr-Latn-RS" sz="2000" dirty="0">
                <a:latin typeface="Times New Roman" panose="02020603050405020304" pitchFamily="18" charset="0"/>
                <a:cs typeface="Times New Roman" panose="02020603050405020304" pitchFamily="18" charset="0"/>
              </a:rPr>
              <a:t>:</a:t>
            </a:r>
          </a:p>
          <a:p>
            <a:pPr algn="just">
              <a:lnSpc>
                <a:spcPct val="150000"/>
              </a:lnSpc>
            </a:pPr>
            <a:r>
              <a:rPr lang="sr-Latn-RS" sz="2000" dirty="0" err="1">
                <a:latin typeface="Times New Roman" panose="02020603050405020304" pitchFamily="18" charset="0"/>
                <a:cs typeface="Times New Roman" panose="02020603050405020304" pitchFamily="18" charset="0"/>
              </a:rPr>
              <a:t>предзнак</a:t>
            </a:r>
            <a:r>
              <a:rPr lang="sr-Latn-RS" sz="2000" dirty="0">
                <a:latin typeface="Times New Roman" panose="02020603050405020304" pitchFamily="18" charset="0"/>
                <a:cs typeface="Times New Roman" panose="02020603050405020304" pitchFamily="18" charset="0"/>
              </a:rPr>
              <a:t> + </a:t>
            </a:r>
            <a:r>
              <a:rPr lang="sr-Latn-RS" sz="2000" dirty="0" err="1">
                <a:latin typeface="Times New Roman" panose="02020603050405020304" pitchFamily="18" charset="0"/>
                <a:cs typeface="Times New Roman" panose="02020603050405020304" pitchFamily="18" charset="0"/>
              </a:rPr>
              <a:t>указује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да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повећањем</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вредности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фактора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повећава</a:t>
            </a:r>
            <a:r>
              <a:rPr lang="sr-Latn-RS" sz="2000" dirty="0">
                <a:latin typeface="Times New Roman" panose="02020603050405020304" pitchFamily="18" charset="0"/>
                <a:cs typeface="Times New Roman" panose="02020603050405020304" pitchFamily="18" charset="0"/>
              </a:rPr>
              <a:t> и </a:t>
            </a:r>
            <a:r>
              <a:rPr lang="sr-Latn-RS" sz="2000" dirty="0" err="1">
                <a:latin typeface="Times New Roman" panose="02020603050405020304" pitchFamily="18" charset="0"/>
                <a:cs typeface="Times New Roman" panose="02020603050405020304" pitchFamily="18" charset="0"/>
              </a:rPr>
              <a:t>одговор</a:t>
            </a:r>
            <a:endParaRPr lang="sr-Latn-RS" sz="2000" dirty="0">
              <a:latin typeface="Times New Roman" panose="02020603050405020304" pitchFamily="18" charset="0"/>
              <a:cs typeface="Times New Roman" panose="02020603050405020304" pitchFamily="18" charset="0"/>
            </a:endParaRPr>
          </a:p>
          <a:p>
            <a:pPr algn="just">
              <a:lnSpc>
                <a:spcPct val="150000"/>
              </a:lnSpc>
            </a:pPr>
            <a:r>
              <a:rPr lang="sr-Latn-RS" sz="2000" dirty="0" err="1">
                <a:latin typeface="Times New Roman" panose="02020603050405020304" pitchFamily="18" charset="0"/>
                <a:cs typeface="Times New Roman" panose="02020603050405020304" pitchFamily="18" charset="0"/>
              </a:rPr>
              <a:t>предзнак</a:t>
            </a:r>
            <a:r>
              <a:rPr lang="sr-Latn-RS" sz="2000" dirty="0">
                <a:latin typeface="Times New Roman" panose="02020603050405020304" pitchFamily="18" charset="0"/>
                <a:cs typeface="Times New Roman" panose="02020603050405020304" pitchFamily="18" charset="0"/>
              </a:rPr>
              <a:t> - </a:t>
            </a:r>
            <a:r>
              <a:rPr lang="sr-Latn-RS" sz="2000" dirty="0" err="1">
                <a:latin typeface="Times New Roman" panose="02020603050405020304" pitchFamily="18" charset="0"/>
                <a:cs typeface="Times New Roman" panose="02020603050405020304" pitchFamily="18" charset="0"/>
              </a:rPr>
              <a:t>указује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да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смањењем</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вредности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фактора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смањује</a:t>
            </a:r>
            <a:r>
              <a:rPr lang="sr-Latn-RS" sz="2000" dirty="0">
                <a:latin typeface="Times New Roman" panose="02020603050405020304" pitchFamily="18" charset="0"/>
                <a:cs typeface="Times New Roman" panose="02020603050405020304" pitchFamily="18" charset="0"/>
              </a:rPr>
              <a:t> и </a:t>
            </a:r>
            <a:r>
              <a:rPr lang="sr-Latn-RS" sz="2000" dirty="0" err="1">
                <a:latin typeface="Times New Roman" panose="02020603050405020304" pitchFamily="18" charset="0"/>
                <a:cs typeface="Times New Roman" panose="02020603050405020304" pitchFamily="18" charset="0"/>
              </a:rPr>
              <a:t>одговор</a:t>
            </a:r>
            <a:endParaRPr lang="sr-Latn-RS" sz="2000" dirty="0">
              <a:latin typeface="Times New Roman" panose="02020603050405020304" pitchFamily="18" charset="0"/>
              <a:cs typeface="Times New Roman" panose="02020603050405020304" pitchFamily="18" charset="0"/>
            </a:endParaRPr>
          </a:p>
          <a:p>
            <a:pPr algn="just">
              <a:lnSpc>
                <a:spcPct val="150000"/>
              </a:lnSpc>
            </a:pPr>
            <a:r>
              <a:rPr lang="sr-Latn-RS" sz="2000" dirty="0" err="1">
                <a:latin typeface="Times New Roman" panose="02020603050405020304" pitchFamily="18" charset="0"/>
                <a:cs typeface="Times New Roman" panose="02020603050405020304" pitchFamily="18" charset="0"/>
              </a:rPr>
              <a:t>Што</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је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већа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апсолутна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вредност</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коефицијента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то</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је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већи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утицај</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датог</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фактора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или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интеракције</a:t>
            </a:r>
            <a:endParaRPr lang="sr-Latn-RS" sz="2000" dirty="0">
              <a:latin typeface="Times New Roman" panose="02020603050405020304" pitchFamily="18" charset="0"/>
              <a:cs typeface="Times New Roman" panose="02020603050405020304" pitchFamily="18" charset="0"/>
            </a:endParaRPr>
          </a:p>
          <a:p>
            <a:pPr algn="just">
              <a:lnSpc>
                <a:spcPct val="150000"/>
              </a:lnSpc>
            </a:pPr>
            <a:r>
              <a:rPr lang="sr-Latn-RS" sz="2000" dirty="0" err="1">
                <a:latin typeface="Times New Roman" panose="02020603050405020304" pitchFamily="18" charset="0"/>
                <a:cs typeface="Times New Roman" panose="02020603050405020304" pitchFamily="18" charset="0"/>
              </a:rPr>
              <a:t>Значај</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тог</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утицаја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може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проценити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статистички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студентовим</a:t>
            </a:r>
            <a:r>
              <a:rPr lang="sr-Latn-RS" sz="2000" dirty="0">
                <a:latin typeface="Times New Roman" panose="02020603050405020304" pitchFamily="18" charset="0"/>
                <a:cs typeface="Times New Roman" panose="02020603050405020304" pitchFamily="18" charset="0"/>
              </a:rPr>
              <a:t> т </a:t>
            </a:r>
            <a:r>
              <a:rPr lang="sr-Latn-RS" sz="2000" dirty="0" err="1">
                <a:latin typeface="Times New Roman" panose="02020603050405020304" pitchFamily="18" charset="0"/>
                <a:cs typeface="Times New Roman" panose="02020603050405020304" pitchFamily="18" charset="0"/>
              </a:rPr>
              <a:t>тестом</a:t>
            </a:r>
            <a:endParaRPr lang="sr-Latn-RS" sz="2000" dirty="0">
              <a:latin typeface="Times New Roman" panose="02020603050405020304" pitchFamily="18" charset="0"/>
              <a:cs typeface="Times New Roman" panose="02020603050405020304" pitchFamily="18" charset="0"/>
            </a:endParaRPr>
          </a:p>
          <a:p>
            <a:pPr algn="just">
              <a:lnSpc>
                <a:spcPct val="150000"/>
              </a:lnSpc>
            </a:pPr>
            <a:r>
              <a:rPr lang="sr-Latn-RS" sz="2000" dirty="0">
                <a:latin typeface="Times New Roman" panose="02020603050405020304" pitchFamily="18" charset="0"/>
                <a:cs typeface="Times New Roman" panose="02020603050405020304" pitchFamily="18" charset="0"/>
              </a:rPr>
              <a:t>Софтверски пакети аутоматски рачунају статистичку значајност коефицијената и указују на значајне факторе и </a:t>
            </a:r>
            <a:r>
              <a:rPr lang="sr-Latn-RS" sz="2000" dirty="0" smtClean="0">
                <a:latin typeface="Times New Roman" panose="02020603050405020304" pitchFamily="18" charset="0"/>
                <a:cs typeface="Times New Roman" panose="02020603050405020304" pitchFamily="18" charset="0"/>
              </a:rPr>
              <a:t>интеракције</a:t>
            </a:r>
            <a:endParaRPr lang="sr-Latn-R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7541014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609600" y="1676400"/>
            <a:ext cx="8229600" cy="4114799"/>
          </a:xfrm>
        </p:spPr>
        <p:txBody>
          <a:bodyPr>
            <a:normAutofit/>
          </a:bodyPr>
          <a:lstStyle/>
          <a:p>
            <a:pPr algn="ctr">
              <a:lnSpc>
                <a:spcPct val="200000"/>
              </a:lnSpc>
              <a:buNone/>
            </a:pPr>
            <a:r>
              <a:rPr lang="sr-Latn-RS" sz="2000" b="1" dirty="0">
                <a:latin typeface="Times New Roman" pitchFamily="18" charset="0"/>
                <a:cs typeface="Times New Roman" pitchFamily="18" charset="0"/>
              </a:rPr>
              <a:t>Оптимизација је могућа само ако добијени математички модел заиста тачно описује испитивани </a:t>
            </a:r>
            <a:r>
              <a:rPr lang="sr-Latn-RS" sz="2000" b="1" dirty="0" smtClean="0">
                <a:latin typeface="Times New Roman" pitchFamily="18" charset="0"/>
                <a:cs typeface="Times New Roman" pitchFamily="18" charset="0"/>
              </a:rPr>
              <a:t>систем</a:t>
            </a:r>
            <a:r>
              <a:rPr lang="sr-Cyrl-RS" sz="2000" b="1" dirty="0" smtClean="0">
                <a:latin typeface="Times New Roman" pitchFamily="18" charset="0"/>
                <a:cs typeface="Times New Roman" pitchFamily="18" charset="0"/>
              </a:rPr>
              <a:t>!</a:t>
            </a:r>
            <a:endParaRPr lang="sr-Latn-RS" sz="2000" b="1" dirty="0">
              <a:latin typeface="Times New Roman" pitchFamily="18" charset="0"/>
              <a:cs typeface="Times New Roman" pitchFamily="18" charset="0"/>
            </a:endParaRPr>
          </a:p>
          <a:p>
            <a:pPr algn="ctr">
              <a:lnSpc>
                <a:spcPct val="200000"/>
              </a:lnSpc>
              <a:buNone/>
            </a:pPr>
            <a:r>
              <a:rPr lang="sr-Latn-RS" sz="2000" b="1" dirty="0" err="1">
                <a:latin typeface="Times New Roman" pitchFamily="18" charset="0"/>
                <a:cs typeface="Times New Roman" pitchFamily="18" charset="0"/>
              </a:rPr>
              <a:t>Поузданост</a:t>
            </a:r>
            <a:r>
              <a:rPr lang="sr-Latn-RS" sz="2000" b="1" dirty="0">
                <a:latin typeface="Times New Roman" pitchFamily="18" charset="0"/>
                <a:cs typeface="Times New Roman" pitchFamily="18" charset="0"/>
              </a:rPr>
              <a:t> </a:t>
            </a:r>
            <a:r>
              <a:rPr lang="sr-Latn-RS" sz="2000" b="1" dirty="0" err="1">
                <a:latin typeface="Times New Roman" pitchFamily="18" charset="0"/>
                <a:cs typeface="Times New Roman" pitchFamily="18" charset="0"/>
              </a:rPr>
              <a:t>модела</a:t>
            </a:r>
            <a:r>
              <a:rPr lang="sr-Latn-RS" sz="2000" b="1" dirty="0">
                <a:latin typeface="Times New Roman" pitchFamily="18" charset="0"/>
                <a:cs typeface="Times New Roman" pitchFamily="18" charset="0"/>
              </a:rPr>
              <a:t> </a:t>
            </a:r>
            <a:r>
              <a:rPr lang="sr-Latn-RS" sz="2000" b="1" dirty="0" err="1">
                <a:latin typeface="Times New Roman" pitchFamily="18" charset="0"/>
                <a:cs typeface="Times New Roman" pitchFamily="18" charset="0"/>
              </a:rPr>
              <a:t>мора</a:t>
            </a:r>
            <a:r>
              <a:rPr lang="sr-Latn-RS" sz="2000" b="1" dirty="0">
                <a:latin typeface="Times New Roman" pitchFamily="18" charset="0"/>
                <a:cs typeface="Times New Roman" pitchFamily="18" charset="0"/>
              </a:rPr>
              <a:t> </a:t>
            </a:r>
            <a:r>
              <a:rPr lang="sr-Latn-RS" sz="2000" b="1" dirty="0" err="1">
                <a:latin typeface="Times New Roman" pitchFamily="18" charset="0"/>
                <a:cs typeface="Times New Roman" pitchFamily="18" charset="0"/>
              </a:rPr>
              <a:t>се</a:t>
            </a:r>
            <a:r>
              <a:rPr lang="sr-Latn-RS" sz="2000" b="1" dirty="0">
                <a:latin typeface="Times New Roman" pitchFamily="18" charset="0"/>
                <a:cs typeface="Times New Roman" pitchFamily="18" charset="0"/>
              </a:rPr>
              <a:t> </a:t>
            </a:r>
            <a:r>
              <a:rPr lang="sr-Latn-RS" sz="2000" b="1" dirty="0" err="1">
                <a:latin typeface="Times New Roman" pitchFamily="18" charset="0"/>
                <a:cs typeface="Times New Roman" pitchFamily="18" charset="0"/>
              </a:rPr>
              <a:t>прво</a:t>
            </a:r>
            <a:r>
              <a:rPr lang="sr-Latn-RS" sz="2000" b="1" dirty="0">
                <a:latin typeface="Times New Roman" pitchFamily="18" charset="0"/>
                <a:cs typeface="Times New Roman" pitchFamily="18" charset="0"/>
              </a:rPr>
              <a:t> </a:t>
            </a:r>
            <a:r>
              <a:rPr lang="sr-Latn-RS" sz="2000" b="1" dirty="0" err="1">
                <a:latin typeface="Times New Roman" pitchFamily="18" charset="0"/>
                <a:cs typeface="Times New Roman" pitchFamily="18" charset="0"/>
              </a:rPr>
              <a:t>потврдити</a:t>
            </a:r>
            <a:r>
              <a:rPr lang="sr-Latn-RS" sz="2000" b="1" dirty="0">
                <a:latin typeface="Times New Roman" pitchFamily="18" charset="0"/>
                <a:cs typeface="Times New Roman" pitchFamily="18" charset="0"/>
              </a:rPr>
              <a:t> </a:t>
            </a:r>
            <a:r>
              <a:rPr lang="sr-Latn-RS" sz="2000" b="1" dirty="0" err="1">
                <a:latin typeface="Times New Roman" pitchFamily="18" charset="0"/>
                <a:cs typeface="Times New Roman" pitchFamily="18" charset="0"/>
              </a:rPr>
              <a:t>статистичким</a:t>
            </a:r>
            <a:r>
              <a:rPr lang="sr-Latn-RS" sz="2000" b="1" dirty="0">
                <a:latin typeface="Times New Roman" pitchFamily="18" charset="0"/>
                <a:cs typeface="Times New Roman" pitchFamily="18" charset="0"/>
              </a:rPr>
              <a:t> </a:t>
            </a:r>
            <a:r>
              <a:rPr lang="sr-Latn-RS" sz="2000" b="1" dirty="0" err="1">
                <a:latin typeface="Times New Roman" pitchFamily="18" charset="0"/>
                <a:cs typeface="Times New Roman" pitchFamily="18" charset="0"/>
              </a:rPr>
              <a:t>параметрима</a:t>
            </a:r>
            <a:r>
              <a:rPr lang="sr-Latn-RS" sz="2000" b="1" dirty="0">
                <a:latin typeface="Times New Roman" pitchFamily="18" charset="0"/>
                <a:cs typeface="Times New Roman" pitchFamily="18" charset="0"/>
              </a:rPr>
              <a:t>!</a:t>
            </a:r>
          </a:p>
          <a:p>
            <a:pPr algn="ctr">
              <a:lnSpc>
                <a:spcPct val="200000"/>
              </a:lnSpc>
              <a:buNone/>
            </a:pPr>
            <a:endParaRPr lang="sr-Latn-RS" sz="20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20441059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latin typeface="Times New Roman" pitchFamily="18" charset="0"/>
                <a:cs typeface="Times New Roman" pitchFamily="18" charset="0"/>
              </a:rPr>
              <a:t>Оптимизација</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2757494"/>
          </a:xfrm>
        </p:spPr>
        <p:txBody>
          <a:bodyPr>
            <a:normAutofit/>
          </a:bodyPr>
          <a:lstStyle/>
          <a:p>
            <a:pPr algn="just"/>
            <a:r>
              <a:rPr lang="sr-Cyrl-RS" sz="2000" dirty="0" smtClean="0">
                <a:latin typeface="Times New Roman" pitchFamily="18" charset="0"/>
                <a:cs typeface="Times New Roman" pitchFamily="18" charset="0"/>
              </a:rPr>
              <a:t>За дефинисање оптимума углавном се користи методологија одговора површина</a:t>
            </a:r>
            <a:r>
              <a:rPr lang="en-US" sz="2000" dirty="0" smtClean="0">
                <a:latin typeface="Times New Roman" pitchFamily="18" charset="0"/>
                <a:cs typeface="Times New Roman" pitchFamily="18" charset="0"/>
              </a:rPr>
              <a:t> (</a:t>
            </a:r>
            <a:r>
              <a:rPr lang="en-US" sz="2000" i="1" dirty="0" err="1" smtClean="0">
                <a:latin typeface="Times New Roman" pitchFamily="18" charset="0"/>
                <a:cs typeface="Times New Roman" pitchFamily="18" charset="0"/>
              </a:rPr>
              <a:t>engl</a:t>
            </a:r>
            <a:r>
              <a:rPr lang="en-US" sz="2000" i="1" dirty="0" smtClean="0">
                <a:latin typeface="Times New Roman" pitchFamily="18" charset="0"/>
                <a:cs typeface="Times New Roman" pitchFamily="18" charset="0"/>
              </a:rPr>
              <a:t>.-response surface methodology, RSM).</a:t>
            </a:r>
            <a:r>
              <a:rPr lang="sr-Cyrl-RS" sz="2000" i="1" dirty="0" smtClean="0">
                <a:latin typeface="Times New Roman" pitchFamily="18" charset="0"/>
                <a:cs typeface="Times New Roman" pitchFamily="18" charset="0"/>
              </a:rPr>
              <a:t> </a:t>
            </a:r>
          </a:p>
          <a:p>
            <a:pPr algn="just"/>
            <a:r>
              <a:rPr lang="sr-Cyrl-RS" sz="2000" dirty="0" smtClean="0">
                <a:latin typeface="Times New Roman" pitchFamily="18" charset="0"/>
                <a:cs typeface="Times New Roman" pitchFamily="18" charset="0"/>
              </a:rPr>
              <a:t>Методологија одговора површине је мултиваријантна техника која математички повезује испитивани експериментални домен са теоријским дизајном кроз функцију одговора</a:t>
            </a:r>
            <a:r>
              <a:rPr lang="sr-Cyrl-RS" sz="2000" i="1" dirty="0" smtClean="0">
                <a:latin typeface="Times New Roman" pitchFamily="18" charset="0"/>
                <a:cs typeface="Times New Roman" pitchFamily="18" charset="0"/>
              </a:rPr>
              <a:t>.</a:t>
            </a:r>
            <a:r>
              <a:rPr lang="en-US" sz="2000" i="1" dirty="0" smtClean="0">
                <a:latin typeface="Times New Roman" pitchFamily="18" charset="0"/>
                <a:cs typeface="Times New Roman" pitchFamily="18" charset="0"/>
              </a:rPr>
              <a:t> </a:t>
            </a:r>
            <a:endParaRPr lang="sr-Cyrl-RS" sz="2000" i="1"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За моделовање одговора површина најчешће се користе два приступа, централни композитни дизајн</a:t>
            </a:r>
            <a:r>
              <a:rPr lang="en-US" sz="2000" dirty="0" smtClean="0">
                <a:latin typeface="Times New Roman" pitchFamily="18" charset="0"/>
                <a:cs typeface="Times New Roman" pitchFamily="18" charset="0"/>
              </a:rPr>
              <a:t> (</a:t>
            </a:r>
            <a:r>
              <a:rPr lang="en-US" sz="2000" i="1" dirty="0" err="1" smtClean="0">
                <a:latin typeface="Times New Roman" pitchFamily="18" charset="0"/>
                <a:cs typeface="Times New Roman" pitchFamily="18" charset="0"/>
              </a:rPr>
              <a:t>engl</a:t>
            </a:r>
            <a:r>
              <a:rPr lang="en-US" sz="2000" i="1" dirty="0" smtClean="0">
                <a:latin typeface="Times New Roman" pitchFamily="18" charset="0"/>
                <a:cs typeface="Times New Roman" pitchFamily="18" charset="0"/>
              </a:rPr>
              <a:t>.-central composite design, CCD) </a:t>
            </a:r>
            <a:r>
              <a:rPr lang="sr-Cyrl-RS" sz="2000" dirty="0" smtClean="0">
                <a:latin typeface="Times New Roman" pitchFamily="18" charset="0"/>
                <a:cs typeface="Times New Roman" pitchFamily="18" charset="0"/>
              </a:rPr>
              <a:t>или</a:t>
            </a:r>
            <a:r>
              <a:rPr lang="sr-Cyrl-RS" sz="2000" i="1"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Box-</a:t>
            </a:r>
            <a:r>
              <a:rPr lang="en-US" sz="2000" dirty="0" err="1" smtClean="0">
                <a:latin typeface="Times New Roman" pitchFamily="18" charset="0"/>
                <a:cs typeface="Times New Roman" pitchFamily="18" charset="0"/>
              </a:rPr>
              <a:t>Behnken</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дизајн</a:t>
            </a:r>
            <a:r>
              <a:rPr lang="en-US" sz="2000" dirty="0" smtClean="0">
                <a:latin typeface="Times New Roman" pitchFamily="18" charset="0"/>
                <a:cs typeface="Times New Roman" pitchFamily="18" charset="0"/>
              </a:rPr>
              <a:t>.</a:t>
            </a:r>
            <a:endParaRPr lang="sr-Cyrl-RS" sz="2000" dirty="0" smtClean="0">
              <a:latin typeface="Times New Roman" pitchFamily="18" charset="0"/>
              <a:cs typeface="Times New Roman" pitchFamily="18" charset="0"/>
            </a:endParaRPr>
          </a:p>
        </p:txBody>
      </p:sp>
      <p:sp>
        <p:nvSpPr>
          <p:cNvPr id="4" name="Rectangle 3"/>
          <p:cNvSpPr/>
          <p:nvPr/>
        </p:nvSpPr>
        <p:spPr>
          <a:xfrm>
            <a:off x="642910" y="4857760"/>
            <a:ext cx="8001056" cy="646331"/>
          </a:xfrm>
          <a:prstGeom prst="rect">
            <a:avLst/>
          </a:prstGeom>
        </p:spPr>
        <p:txBody>
          <a:bodyPr wrap="square">
            <a:spAutoFit/>
          </a:bodyPr>
          <a:lstStyle/>
          <a:p>
            <a:pPr algn="ctr"/>
            <a:r>
              <a:rPr lang="sr-Cyrl-RS" dirty="0" smtClean="0">
                <a:latin typeface="Times New Roman" pitchFamily="18" charset="0"/>
                <a:cs typeface="Times New Roman" pitchFamily="18" charset="0"/>
              </a:rPr>
              <a:t>Испитивани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параметри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који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оптимизују</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имају</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три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или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пет</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нивоа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али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све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могуће комбинације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појављују</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у</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матрици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распоредом</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нивоа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фактора</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4038600" y="381000"/>
            <a:ext cx="4648200" cy="5745163"/>
          </a:xfrm>
        </p:spPr>
        <p:txBody>
          <a:bodyPr>
            <a:normAutofit fontScale="62500" lnSpcReduction="20000"/>
          </a:bodyPr>
          <a:lstStyle/>
          <a:p>
            <a:pPr algn="just"/>
            <a:r>
              <a:rPr lang="sr-Latn-RS" dirty="0" err="1">
                <a:latin typeface="Times New Roman" pitchFamily="18" charset="0"/>
                <a:cs typeface="Times New Roman" pitchFamily="18" charset="0"/>
              </a:rPr>
              <a:t>Статистички</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се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процењује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колико</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је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укупно</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варирање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међу</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одговорима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Rs</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добијено</a:t>
            </a:r>
            <a:r>
              <a:rPr lang="sr-Latn-RS" dirty="0">
                <a:latin typeface="Times New Roman" pitchFamily="18" charset="0"/>
                <a:cs typeface="Times New Roman" pitchFamily="18" charset="0"/>
              </a:rPr>
              <a:t> у </a:t>
            </a:r>
            <a:r>
              <a:rPr lang="sr-Latn-RS" dirty="0" err="1">
                <a:latin typeface="Times New Roman" pitchFamily="18" charset="0"/>
                <a:cs typeface="Times New Roman" pitchFamily="18" charset="0"/>
              </a:rPr>
              <a:t>свим</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експериментима</a:t>
            </a:r>
            <a:endParaRPr lang="sr-Latn-RS" dirty="0">
              <a:latin typeface="Times New Roman" pitchFamily="18" charset="0"/>
              <a:cs typeface="Times New Roman" pitchFamily="18" charset="0"/>
            </a:endParaRPr>
          </a:p>
          <a:p>
            <a:pPr algn="just"/>
            <a:r>
              <a:rPr lang="sr-Latn-RS" dirty="0">
                <a:latin typeface="Times New Roman" pitchFamily="18" charset="0"/>
                <a:cs typeface="Times New Roman" pitchFamily="18" charset="0"/>
              </a:rPr>
              <a:t>-</a:t>
            </a:r>
            <a:r>
              <a:rPr lang="sr-Latn-RS" dirty="0" err="1">
                <a:latin typeface="Times New Roman" pitchFamily="18" charset="0"/>
                <a:cs typeface="Times New Roman" pitchFamily="18" charset="0"/>
              </a:rPr>
              <a:t>израчуна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се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средња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вредност</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одговора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Rs</a:t>
            </a:r>
            <a:endParaRPr lang="sr-Latn-RS" dirty="0">
              <a:latin typeface="Times New Roman" pitchFamily="18" charset="0"/>
              <a:cs typeface="Times New Roman" pitchFamily="18" charset="0"/>
            </a:endParaRPr>
          </a:p>
          <a:p>
            <a:pPr algn="just"/>
            <a:r>
              <a:rPr lang="sr-Latn-RS" dirty="0">
                <a:latin typeface="Times New Roman" pitchFamily="18" charset="0"/>
                <a:cs typeface="Times New Roman" pitchFamily="18" charset="0"/>
              </a:rPr>
              <a:t>-</a:t>
            </a:r>
            <a:r>
              <a:rPr lang="sr-Latn-RS" dirty="0" smtClean="0">
                <a:latin typeface="Times New Roman" pitchFamily="18" charset="0"/>
                <a:cs typeface="Times New Roman" pitchFamily="18" charset="0"/>
              </a:rPr>
              <a:t>изм</a:t>
            </a:r>
            <a:r>
              <a:rPr lang="sr-Cyrl-RS" dirty="0" smtClean="0">
                <a:latin typeface="Times New Roman" pitchFamily="18" charset="0"/>
                <a:cs typeface="Times New Roman" pitchFamily="18" charset="0"/>
              </a:rPr>
              <a:t>е</a:t>
            </a:r>
            <a:r>
              <a:rPr lang="sr-Latn-RS" dirty="0" smtClean="0">
                <a:latin typeface="Times New Roman" pitchFamily="18" charset="0"/>
                <a:cs typeface="Times New Roman" pitchFamily="18" charset="0"/>
              </a:rPr>
              <a:t>ре </a:t>
            </a:r>
            <a:r>
              <a:rPr lang="sr-Latn-RS" dirty="0">
                <a:latin typeface="Times New Roman" pitchFamily="18" charset="0"/>
                <a:cs typeface="Times New Roman" pitchFamily="18" charset="0"/>
              </a:rPr>
              <a:t>се одступања свих појединачних одговора од средње </a:t>
            </a:r>
            <a:r>
              <a:rPr lang="sr-Latn-RS" dirty="0" smtClean="0">
                <a:latin typeface="Times New Roman" pitchFamily="18" charset="0"/>
                <a:cs typeface="Times New Roman" pitchFamily="18" charset="0"/>
              </a:rPr>
              <a:t>вредности</a:t>
            </a:r>
            <a:endParaRPr lang="sr-Latn-RS" dirty="0">
              <a:latin typeface="Times New Roman" pitchFamily="18" charset="0"/>
              <a:cs typeface="Times New Roman" pitchFamily="18" charset="0"/>
            </a:endParaRPr>
          </a:p>
          <a:p>
            <a:pPr algn="just"/>
            <a:r>
              <a:rPr lang="sr-Latn-RS" dirty="0" err="1">
                <a:latin typeface="Times New Roman" pitchFamily="18" charset="0"/>
                <a:cs typeface="Times New Roman" pitchFamily="18" charset="0"/>
              </a:rPr>
              <a:t>укупно</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одступање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процењује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се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као</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SS</a:t>
            </a:r>
            <a:r>
              <a:rPr lang="sr-Latn-RS" baseline="-25000" dirty="0" err="1">
                <a:latin typeface="Times New Roman" pitchFamily="18" charset="0"/>
                <a:cs typeface="Times New Roman" pitchFamily="18" charset="0"/>
              </a:rPr>
              <a:t>tot</a:t>
            </a:r>
            <a:endParaRPr lang="sr-Latn-RS" dirty="0">
              <a:latin typeface="Times New Roman" pitchFamily="18" charset="0"/>
              <a:cs typeface="Times New Roman" pitchFamily="18" charset="0"/>
            </a:endParaRPr>
          </a:p>
          <a:p>
            <a:pPr algn="just"/>
            <a:r>
              <a:rPr lang="sr-Latn-RS" dirty="0">
                <a:latin typeface="Times New Roman" pitchFamily="18" charset="0"/>
                <a:cs typeface="Times New Roman" pitchFamily="18" charset="0"/>
              </a:rPr>
              <a:t>у оквиру SS</a:t>
            </a:r>
            <a:r>
              <a:rPr lang="sr-Latn-RS" baseline="-25000" dirty="0">
                <a:latin typeface="Times New Roman" pitchFamily="18" charset="0"/>
                <a:cs typeface="Times New Roman" pitchFamily="18" charset="0"/>
              </a:rPr>
              <a:t>tot </a:t>
            </a:r>
            <a:r>
              <a:rPr lang="sr-Latn-RS" dirty="0">
                <a:latin typeface="Times New Roman" pitchFamily="18" charset="0"/>
                <a:cs typeface="Times New Roman" pitchFamily="18" charset="0"/>
              </a:rPr>
              <a:t>један део варирања који се означава са SS</a:t>
            </a:r>
            <a:r>
              <a:rPr lang="sr-Latn-RS" baseline="-25000" dirty="0">
                <a:latin typeface="Times New Roman" pitchFamily="18" charset="0"/>
                <a:cs typeface="Times New Roman" pitchFamily="18" charset="0"/>
              </a:rPr>
              <a:t>reg </a:t>
            </a:r>
            <a:r>
              <a:rPr lang="sr-Latn-RS" dirty="0">
                <a:latin typeface="Times New Roman" pitchFamily="18" charset="0"/>
                <a:cs typeface="Times New Roman" pitchFamily="18" charset="0"/>
              </a:rPr>
              <a:t>требало би да се објасни </a:t>
            </a:r>
            <a:r>
              <a:rPr lang="sr-Latn-RS" dirty="0" smtClean="0">
                <a:latin typeface="Times New Roman" pitchFamily="18" charset="0"/>
                <a:cs typeface="Times New Roman" pitchFamily="18" charset="0"/>
              </a:rPr>
              <a:t>варањима </a:t>
            </a:r>
            <a:r>
              <a:rPr lang="sr-Latn-RS" dirty="0">
                <a:latin typeface="Times New Roman" pitchFamily="18" charset="0"/>
                <a:cs typeface="Times New Roman" pitchFamily="18" charset="0"/>
              </a:rPr>
              <a:t>фактора у оквиру експеримената </a:t>
            </a:r>
            <a:r>
              <a:rPr lang="sr-Latn-RS" dirty="0" smtClean="0">
                <a:latin typeface="Times New Roman" pitchFamily="18" charset="0"/>
                <a:cs typeface="Times New Roman" pitchFamily="18" charset="0"/>
              </a:rPr>
              <a:t>тј. </a:t>
            </a:r>
            <a:r>
              <a:rPr lang="sr-Latn-RS" dirty="0" err="1">
                <a:latin typeface="Times New Roman" pitchFamily="18" charset="0"/>
                <a:cs typeface="Times New Roman" pitchFamily="18" charset="0"/>
              </a:rPr>
              <a:t>добијеним</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математичким</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моделом</a:t>
            </a:r>
            <a:endParaRPr lang="sr-Latn-RS" dirty="0">
              <a:latin typeface="Times New Roman" pitchFamily="18" charset="0"/>
              <a:cs typeface="Times New Roman" pitchFamily="18" charset="0"/>
            </a:endParaRPr>
          </a:p>
          <a:p>
            <a:pPr algn="just"/>
            <a:r>
              <a:rPr lang="sr-Latn-RS" dirty="0" err="1">
                <a:latin typeface="Times New Roman" pitchFamily="18" charset="0"/>
                <a:cs typeface="Times New Roman" pitchFamily="18" charset="0"/>
              </a:rPr>
              <a:t>остатак</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варирања</a:t>
            </a:r>
            <a:r>
              <a:rPr lang="sr-Latn-RS" dirty="0">
                <a:latin typeface="Times New Roman" pitchFamily="18" charset="0"/>
                <a:cs typeface="Times New Roman" pitchFamily="18" charset="0"/>
              </a:rPr>
              <a:t> у </a:t>
            </a:r>
            <a:r>
              <a:rPr lang="sr-Latn-RS" dirty="0" err="1">
                <a:latin typeface="Times New Roman" pitchFamily="18" charset="0"/>
                <a:cs typeface="Times New Roman" pitchFamily="18" charset="0"/>
              </a:rPr>
              <a:t>оквиру</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SS</a:t>
            </a:r>
            <a:r>
              <a:rPr lang="sr-Latn-RS" baseline="-25000" dirty="0" err="1">
                <a:latin typeface="Times New Roman" pitchFamily="18" charset="0"/>
                <a:cs typeface="Times New Roman" pitchFamily="18" charset="0"/>
              </a:rPr>
              <a:t>tot</a:t>
            </a:r>
            <a:r>
              <a:rPr lang="sr-Latn-RS" baseline="-25000" dirty="0">
                <a:latin typeface="Times New Roman" pitchFamily="18" charset="0"/>
                <a:cs typeface="Times New Roman" pitchFamily="18" charset="0"/>
              </a:rPr>
              <a:t> </a:t>
            </a:r>
            <a:r>
              <a:rPr lang="sr-Latn-RS" dirty="0" err="1">
                <a:latin typeface="Times New Roman" pitchFamily="18" charset="0"/>
                <a:cs typeface="Times New Roman" pitchFamily="18" charset="0"/>
              </a:rPr>
              <a:t>не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може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се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објаснити</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регресијом</a:t>
            </a:r>
            <a:r>
              <a:rPr lang="sr-Latn-RS" dirty="0">
                <a:latin typeface="Times New Roman" pitchFamily="18" charset="0"/>
                <a:cs typeface="Times New Roman" pitchFamily="18" charset="0"/>
              </a:rPr>
              <a:t> и </a:t>
            </a:r>
            <a:r>
              <a:rPr lang="sr-Latn-RS" dirty="0" err="1">
                <a:latin typeface="Times New Roman" pitchFamily="18" charset="0"/>
                <a:cs typeface="Times New Roman" pitchFamily="18" charset="0"/>
              </a:rPr>
              <a:t>означава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се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са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SS</a:t>
            </a:r>
            <a:r>
              <a:rPr lang="sr-Latn-RS" baseline="-25000" dirty="0" err="1">
                <a:latin typeface="Times New Roman" pitchFamily="18" charset="0"/>
                <a:cs typeface="Times New Roman" pitchFamily="18" charset="0"/>
              </a:rPr>
              <a:t>res</a:t>
            </a:r>
            <a:r>
              <a:rPr lang="sr-Latn-RS" baseline="-25000" dirty="0">
                <a:latin typeface="Times New Roman" pitchFamily="18" charset="0"/>
                <a:cs typeface="Times New Roman" pitchFamily="18" charset="0"/>
              </a:rPr>
              <a:t> </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сума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квадрата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одступања</a:t>
            </a:r>
            <a:endParaRPr lang="sr-Latn-RS" dirty="0">
              <a:latin typeface="Times New Roman" pitchFamily="18" charset="0"/>
              <a:cs typeface="Times New Roman" pitchFamily="18" charset="0"/>
            </a:endParaRPr>
          </a:p>
          <a:p>
            <a:pPr algn="ctr">
              <a:buNone/>
            </a:pPr>
            <a:r>
              <a:rPr lang="sr-Latn-RS" dirty="0" err="1">
                <a:latin typeface="Times New Roman" pitchFamily="18" charset="0"/>
                <a:cs typeface="Times New Roman" pitchFamily="18" charset="0"/>
              </a:rPr>
              <a:t>SS</a:t>
            </a:r>
            <a:r>
              <a:rPr lang="sr-Latn-RS" i="1" baseline="-25000" dirty="0" err="1">
                <a:latin typeface="Times New Roman" pitchFamily="18" charset="0"/>
                <a:cs typeface="Times New Roman" pitchFamily="18" charset="0"/>
              </a:rPr>
              <a:t>tot</a:t>
            </a:r>
            <a:r>
              <a:rPr lang="sr-Latn-RS" baseline="-25000" dirty="0">
                <a:latin typeface="Times New Roman" pitchFamily="18" charset="0"/>
                <a:cs typeface="Times New Roman" pitchFamily="18" charset="0"/>
              </a:rPr>
              <a:t> </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SS</a:t>
            </a:r>
            <a:r>
              <a:rPr lang="sr-Latn-RS" i="1" baseline="-25000" dirty="0" err="1">
                <a:latin typeface="Times New Roman" pitchFamily="18" charset="0"/>
                <a:cs typeface="Times New Roman" pitchFamily="18" charset="0"/>
              </a:rPr>
              <a:t>reg</a:t>
            </a:r>
            <a:r>
              <a:rPr lang="sr-Latn-RS" i="1" baseline="-25000" dirty="0">
                <a:latin typeface="Times New Roman" pitchFamily="18" charset="0"/>
                <a:cs typeface="Times New Roman" pitchFamily="18" charset="0"/>
              </a:rPr>
              <a:t> </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SS</a:t>
            </a:r>
            <a:r>
              <a:rPr lang="sr-Latn-RS" baseline="-25000" dirty="0" err="1">
                <a:latin typeface="Times New Roman" pitchFamily="18" charset="0"/>
                <a:cs typeface="Times New Roman" pitchFamily="18" charset="0"/>
              </a:rPr>
              <a:t>res</a:t>
            </a:r>
            <a:endParaRPr lang="sr-Latn-RS" dirty="0">
              <a:latin typeface="Times New Roman" pitchFamily="18" charset="0"/>
              <a:cs typeface="Times New Roman" pitchFamily="18" charset="0"/>
            </a:endParaRPr>
          </a:p>
          <a:p>
            <a:pPr algn="just"/>
            <a:endParaRPr lang="sr-Latn-RS" dirty="0">
              <a:latin typeface="Times New Roman" pitchFamily="18" charset="0"/>
              <a:cs typeface="Times New Roman" pitchFamily="18" charset="0"/>
            </a:endParaRPr>
          </a:p>
        </p:txBody>
      </p:sp>
      <p:graphicFrame>
        <p:nvGraphicFramePr>
          <p:cNvPr id="4" name="object 6"/>
          <p:cNvGraphicFramePr>
            <a:graphicFrameLocks noGrp="1"/>
          </p:cNvGraphicFramePr>
          <p:nvPr>
            <p:extLst>
              <p:ext uri="{D42A27DB-BD31-4B8C-83A1-F6EECF244321}">
                <p14:modId xmlns:p14="http://schemas.microsoft.com/office/powerpoint/2010/main" xmlns="" val="2521986003"/>
              </p:ext>
            </p:extLst>
          </p:nvPr>
        </p:nvGraphicFramePr>
        <p:xfrm>
          <a:off x="1219200" y="609595"/>
          <a:ext cx="1828799" cy="5932809"/>
        </p:xfrm>
        <a:graphic>
          <a:graphicData uri="http://schemas.openxmlformats.org/drawingml/2006/table">
            <a:tbl>
              <a:tblPr firstRow="1" bandRow="1">
                <a:tableStyleId>{2D5ABB26-0587-4C30-8999-92F81FD0307C}</a:tableStyleId>
              </a:tblPr>
              <a:tblGrid>
                <a:gridCol w="609600"/>
                <a:gridCol w="609600"/>
                <a:gridCol w="609599"/>
              </a:tblGrid>
              <a:tr h="518582">
                <a:tc gridSpan="3">
                  <a:txBody>
                    <a:bodyPr/>
                    <a:lstStyle/>
                    <a:p>
                      <a:pPr marL="45085" algn="ctr">
                        <a:lnSpc>
                          <a:spcPct val="100000"/>
                        </a:lnSpc>
                        <a:spcBef>
                          <a:spcPts val="155"/>
                        </a:spcBef>
                      </a:pPr>
                      <a:r>
                        <a:rPr lang="sr-Cyrl-RS" sz="2800" baseline="-23148" dirty="0" smtClean="0">
                          <a:latin typeface="Times New Roman" panose="02020603050405020304" pitchFamily="18" charset="0"/>
                          <a:cs typeface="Times New Roman" panose="02020603050405020304" pitchFamily="18" charset="0"/>
                        </a:rPr>
                        <a:t>Варирање</a:t>
                      </a:r>
                      <a:r>
                        <a:rPr lang="sr-Cyrl-RS" sz="2800" baseline="0" dirty="0" smtClean="0">
                          <a:latin typeface="Times New Roman" panose="02020603050405020304" pitchFamily="18" charset="0"/>
                          <a:cs typeface="Times New Roman" panose="02020603050405020304" pitchFamily="18" charset="0"/>
                        </a:rPr>
                        <a:t> </a:t>
                      </a:r>
                      <a:r>
                        <a:rPr lang="sr-Cyrl-RS" sz="2000" baseline="0" dirty="0" smtClean="0">
                          <a:latin typeface="Times New Roman" panose="02020603050405020304" pitchFamily="18" charset="0"/>
                          <a:cs typeface="Times New Roman" panose="02020603050405020304" pitchFamily="18" charset="0"/>
                        </a:rPr>
                        <a:t>одговора</a:t>
                      </a:r>
                      <a:endParaRPr sz="2000" baseline="-23148" dirty="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19050" cap="flat" cmpd="sng" algn="ctr">
                      <a:solidFill>
                        <a:srgbClr val="000000"/>
                      </a:solidFill>
                      <a:prstDash val="solid"/>
                      <a:round/>
                      <a:headEnd type="none" w="med" len="med"/>
                      <a:tailEnd type="none" w="med" len="med"/>
                    </a:lnR>
                    <a:lnT w="19050">
                      <a:solidFill>
                        <a:srgbClr val="000000"/>
                      </a:solidFill>
                      <a:prstDash val="solid"/>
                    </a:lnT>
                    <a:lnB w="6350" cap="flat" cmpd="sng" algn="ctr">
                      <a:solidFill>
                        <a:srgbClr val="000000"/>
                      </a:solidFill>
                      <a:prstDash val="solid"/>
                      <a:round/>
                      <a:headEnd type="none" w="med" len="med"/>
                      <a:tailEnd type="none" w="med" len="med"/>
                    </a:lnB>
                    <a:solidFill>
                      <a:srgbClr val="EAEAEA"/>
                    </a:solidFill>
                  </a:tcPr>
                </a:tc>
                <a:tc hMerge="1">
                  <a:txBody>
                    <a:bodyPr/>
                    <a:lstStyle/>
                    <a:p>
                      <a:pPr marL="45085" algn="ctr">
                        <a:lnSpc>
                          <a:spcPct val="100000"/>
                        </a:lnSpc>
                        <a:spcBef>
                          <a:spcPts val="155"/>
                        </a:spcBef>
                      </a:pPr>
                      <a:endParaRPr sz="1600" baseline="-23148" dirty="0">
                        <a:latin typeface="Times New Roman" panose="02020603050405020304" pitchFamily="18" charset="0"/>
                        <a:cs typeface="Times New Roman" panose="02020603050405020304" pitchFamily="18" charset="0"/>
                      </a:endParaRPr>
                    </a:p>
                  </a:txBody>
                  <a:tcPr marL="0" marR="0" marT="19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a:solidFill>
                        <a:srgbClr val="000000"/>
                      </a:solidFill>
                      <a:prstDash val="solid"/>
                    </a:lnT>
                    <a:lnB w="6350">
                      <a:solidFill>
                        <a:srgbClr val="000000"/>
                      </a:solidFill>
                      <a:prstDash val="solid"/>
                    </a:lnB>
                    <a:solidFill>
                      <a:srgbClr val="EAEAEA"/>
                    </a:solidFill>
                  </a:tcPr>
                </a:tc>
                <a:tc hMerge="1">
                  <a:txBody>
                    <a:bodyPr/>
                    <a:lstStyle/>
                    <a:p>
                      <a:pPr marL="45085" algn="ctr">
                        <a:lnSpc>
                          <a:spcPct val="100000"/>
                        </a:lnSpc>
                        <a:spcBef>
                          <a:spcPts val="155"/>
                        </a:spcBef>
                      </a:pPr>
                      <a:endParaRPr sz="1600" dirty="0">
                        <a:latin typeface="Times New Roman" panose="02020603050405020304" pitchFamily="18" charset="0"/>
                        <a:cs typeface="Times New Roman" panose="02020603050405020304" pitchFamily="18" charset="0"/>
                      </a:endParaRPr>
                    </a:p>
                  </a:txBody>
                  <a:tcPr marL="0" marR="0" marT="19685" marB="0" anchor="ctr">
                    <a:lnL w="6350" cap="flat" cmpd="sng" algn="ctr">
                      <a:solidFill>
                        <a:srgbClr val="000000"/>
                      </a:solidFill>
                      <a:prstDash val="solid"/>
                      <a:round/>
                      <a:headEnd type="none" w="med" len="med"/>
                      <a:tailEnd type="none" w="med" len="med"/>
                    </a:lnL>
                    <a:lnR w="19050">
                      <a:solidFill>
                        <a:srgbClr val="000000"/>
                      </a:solidFill>
                      <a:prstDash val="solid"/>
                    </a:lnR>
                    <a:lnT w="19050">
                      <a:solidFill>
                        <a:srgbClr val="000000"/>
                      </a:solidFill>
                      <a:prstDash val="solid"/>
                    </a:lnT>
                    <a:lnB w="6350">
                      <a:solidFill>
                        <a:srgbClr val="000000"/>
                      </a:solidFill>
                      <a:prstDash val="solid"/>
                    </a:lnB>
                    <a:solidFill>
                      <a:srgbClr val="EAEAEA"/>
                    </a:solidFill>
                  </a:tcPr>
                </a:tc>
              </a:tr>
              <a:tr h="518582">
                <a:tc>
                  <a:txBody>
                    <a:bodyPr/>
                    <a:lstStyle/>
                    <a:p>
                      <a:pPr marL="45085" algn="ctr">
                        <a:lnSpc>
                          <a:spcPct val="100000"/>
                        </a:lnSpc>
                        <a:spcBef>
                          <a:spcPts val="155"/>
                        </a:spcBef>
                      </a:pPr>
                      <a:r>
                        <a:rPr sz="1600" spc="-15" dirty="0">
                          <a:latin typeface="Times New Roman" panose="02020603050405020304" pitchFamily="18" charset="0"/>
                          <a:cs typeface="Times New Roman" panose="02020603050405020304" pitchFamily="18" charset="0"/>
                        </a:rPr>
                        <a:t>x</a:t>
                      </a:r>
                      <a:r>
                        <a:rPr sz="1600" spc="-22" baseline="-23148" dirty="0">
                          <a:latin typeface="Times New Roman" panose="02020603050405020304" pitchFamily="18" charset="0"/>
                          <a:cs typeface="Times New Roman" panose="02020603050405020304" pitchFamily="18" charset="0"/>
                        </a:rPr>
                        <a:t>1</a:t>
                      </a:r>
                      <a:endParaRPr sz="1600" baseline="-23148" dirty="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cap="flat" cmpd="sng" algn="ctr">
                      <a:solidFill>
                        <a:srgbClr val="000000"/>
                      </a:solidFill>
                      <a:prstDash val="solid"/>
                      <a:round/>
                      <a:headEnd type="none" w="med" len="med"/>
                      <a:tailEnd type="none" w="med" len="med"/>
                    </a:lnT>
                    <a:lnB w="6350">
                      <a:solidFill>
                        <a:srgbClr val="000000"/>
                      </a:solidFill>
                      <a:prstDash val="solid"/>
                    </a:lnB>
                    <a:solidFill>
                      <a:srgbClr val="EAEAEA"/>
                    </a:solidFill>
                  </a:tcPr>
                </a:tc>
                <a:tc>
                  <a:txBody>
                    <a:bodyPr/>
                    <a:lstStyle/>
                    <a:p>
                      <a:pPr marL="45085" algn="ctr">
                        <a:lnSpc>
                          <a:spcPct val="100000"/>
                        </a:lnSpc>
                        <a:spcBef>
                          <a:spcPts val="155"/>
                        </a:spcBef>
                      </a:pPr>
                      <a:r>
                        <a:rPr sz="1600" spc="-15" dirty="0">
                          <a:latin typeface="Times New Roman" panose="02020603050405020304" pitchFamily="18" charset="0"/>
                          <a:cs typeface="Times New Roman" panose="02020603050405020304" pitchFamily="18" charset="0"/>
                        </a:rPr>
                        <a:t>x</a:t>
                      </a:r>
                      <a:r>
                        <a:rPr sz="1600" spc="-22" baseline="-23148" dirty="0">
                          <a:latin typeface="Times New Roman" panose="02020603050405020304" pitchFamily="18" charset="0"/>
                          <a:cs typeface="Times New Roman" panose="02020603050405020304" pitchFamily="18" charset="0"/>
                        </a:rPr>
                        <a:t>2</a:t>
                      </a:r>
                      <a:endParaRPr sz="1600" baseline="-23148" dirty="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cap="flat" cmpd="sng" algn="ctr">
                      <a:solidFill>
                        <a:srgbClr val="000000"/>
                      </a:solidFill>
                      <a:prstDash val="solid"/>
                      <a:round/>
                      <a:headEnd type="none" w="med" len="med"/>
                      <a:tailEnd type="none" w="med" len="med"/>
                    </a:lnT>
                    <a:lnB w="6350">
                      <a:solidFill>
                        <a:srgbClr val="000000"/>
                      </a:solidFill>
                      <a:prstDash val="solid"/>
                    </a:lnB>
                    <a:solidFill>
                      <a:srgbClr val="EAEAEA"/>
                    </a:solidFill>
                  </a:tcPr>
                </a:tc>
                <a:tc>
                  <a:txBody>
                    <a:bodyPr/>
                    <a:lstStyle/>
                    <a:p>
                      <a:pPr marL="45085" algn="ctr">
                        <a:lnSpc>
                          <a:spcPct val="100000"/>
                        </a:lnSpc>
                        <a:spcBef>
                          <a:spcPts val="155"/>
                        </a:spcBef>
                      </a:pPr>
                      <a:r>
                        <a:rPr sz="1600" spc="-5" dirty="0">
                          <a:latin typeface="Times New Roman" panose="02020603050405020304" pitchFamily="18" charset="0"/>
                          <a:cs typeface="Times New Roman" panose="02020603050405020304" pitchFamily="18" charset="0"/>
                        </a:rPr>
                        <a:t>Rs</a:t>
                      </a:r>
                      <a:endParaRPr sz="1600" dirty="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cap="flat" cmpd="sng" algn="ctr">
                      <a:solidFill>
                        <a:srgbClr val="000000"/>
                      </a:solidFill>
                      <a:prstDash val="solid"/>
                      <a:round/>
                      <a:headEnd type="none" w="med" len="med"/>
                      <a:tailEnd type="none" w="med" len="med"/>
                    </a:lnT>
                    <a:lnB w="6350">
                      <a:solidFill>
                        <a:srgbClr val="000000"/>
                      </a:solidFill>
                      <a:prstDash val="solid"/>
                    </a:lnB>
                    <a:solidFill>
                      <a:srgbClr val="EAEAEA"/>
                    </a:solidFill>
                  </a:tcPr>
                </a:tc>
              </a:tr>
              <a:tr h="518582">
                <a:tc>
                  <a:txBody>
                    <a:bodyPr/>
                    <a:lstStyle/>
                    <a:p>
                      <a:pPr marL="45085" algn="ctr">
                        <a:lnSpc>
                          <a:spcPct val="100000"/>
                        </a:lnSpc>
                        <a:spcBef>
                          <a:spcPts val="155"/>
                        </a:spcBef>
                      </a:pPr>
                      <a:r>
                        <a:rPr sz="1600" spc="-5" dirty="0">
                          <a:latin typeface="Times New Roman" panose="02020603050405020304" pitchFamily="18" charset="0"/>
                          <a:cs typeface="Times New Roman" panose="02020603050405020304" pitchFamily="18" charset="0"/>
                        </a:rPr>
                        <a:t>-1</a:t>
                      </a:r>
                      <a:endParaRPr sz="16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1600" spc="-5" dirty="0">
                          <a:latin typeface="Times New Roman" panose="02020603050405020304" pitchFamily="18" charset="0"/>
                          <a:cs typeface="Times New Roman" panose="02020603050405020304" pitchFamily="18" charset="0"/>
                        </a:rPr>
                        <a:t>-1</a:t>
                      </a:r>
                      <a:endParaRPr sz="16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1600" spc="-5" dirty="0">
                          <a:latin typeface="Times New Roman" panose="02020603050405020304" pitchFamily="18" charset="0"/>
                          <a:cs typeface="Times New Roman" panose="02020603050405020304" pitchFamily="18" charset="0"/>
                        </a:rPr>
                        <a:t>1,2</a:t>
                      </a:r>
                      <a:endParaRPr sz="16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518582">
                <a:tc>
                  <a:txBody>
                    <a:bodyPr/>
                    <a:lstStyle/>
                    <a:p>
                      <a:pPr marL="45085" algn="ctr">
                        <a:lnSpc>
                          <a:spcPct val="100000"/>
                        </a:lnSpc>
                        <a:spcBef>
                          <a:spcPts val="155"/>
                        </a:spcBef>
                      </a:pPr>
                      <a:r>
                        <a:rPr sz="1600" spc="-5" dirty="0">
                          <a:latin typeface="Times New Roman" panose="02020603050405020304" pitchFamily="18" charset="0"/>
                          <a:cs typeface="Times New Roman" panose="02020603050405020304" pitchFamily="18" charset="0"/>
                        </a:rPr>
                        <a:t>+1</a:t>
                      </a:r>
                      <a:endParaRPr sz="16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1600" spc="-5" dirty="0">
                          <a:latin typeface="Times New Roman" panose="02020603050405020304" pitchFamily="18" charset="0"/>
                          <a:cs typeface="Times New Roman" panose="02020603050405020304" pitchFamily="18" charset="0"/>
                        </a:rPr>
                        <a:t>-1</a:t>
                      </a:r>
                      <a:endParaRPr sz="16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1600" spc="-5" dirty="0">
                          <a:latin typeface="Times New Roman" panose="02020603050405020304" pitchFamily="18" charset="0"/>
                          <a:cs typeface="Times New Roman" panose="02020603050405020304" pitchFamily="18" charset="0"/>
                        </a:rPr>
                        <a:t>1,3</a:t>
                      </a:r>
                      <a:endParaRPr sz="16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518582">
                <a:tc>
                  <a:txBody>
                    <a:bodyPr/>
                    <a:lstStyle/>
                    <a:p>
                      <a:pPr marL="45085" algn="ctr">
                        <a:lnSpc>
                          <a:spcPct val="100000"/>
                        </a:lnSpc>
                        <a:spcBef>
                          <a:spcPts val="155"/>
                        </a:spcBef>
                      </a:pPr>
                      <a:r>
                        <a:rPr sz="1600" spc="-5" dirty="0">
                          <a:latin typeface="Times New Roman" panose="02020603050405020304" pitchFamily="18" charset="0"/>
                          <a:cs typeface="Times New Roman" panose="02020603050405020304" pitchFamily="18" charset="0"/>
                        </a:rPr>
                        <a:t>-1</a:t>
                      </a:r>
                      <a:endParaRPr sz="16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1600" spc="-5" dirty="0">
                          <a:latin typeface="Times New Roman" panose="02020603050405020304" pitchFamily="18" charset="0"/>
                          <a:cs typeface="Times New Roman" panose="02020603050405020304" pitchFamily="18" charset="0"/>
                        </a:rPr>
                        <a:t>+1</a:t>
                      </a:r>
                      <a:endParaRPr sz="16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1600" dirty="0">
                          <a:latin typeface="Times New Roman" panose="02020603050405020304" pitchFamily="18" charset="0"/>
                          <a:cs typeface="Times New Roman" panose="02020603050405020304" pitchFamily="18" charset="0"/>
                        </a:rPr>
                        <a:t>2</a:t>
                      </a:r>
                      <a:endParaRPr sz="16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518582">
                <a:tc>
                  <a:txBody>
                    <a:bodyPr/>
                    <a:lstStyle/>
                    <a:p>
                      <a:pPr marL="45085" algn="ctr">
                        <a:lnSpc>
                          <a:spcPct val="100000"/>
                        </a:lnSpc>
                        <a:spcBef>
                          <a:spcPts val="155"/>
                        </a:spcBef>
                      </a:pPr>
                      <a:r>
                        <a:rPr sz="1600" spc="-5" dirty="0">
                          <a:latin typeface="Times New Roman" panose="02020603050405020304" pitchFamily="18" charset="0"/>
                          <a:cs typeface="Times New Roman" panose="02020603050405020304" pitchFamily="18" charset="0"/>
                        </a:rPr>
                        <a:t>+1</a:t>
                      </a:r>
                      <a:endParaRPr sz="16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1600" spc="-5" dirty="0">
                          <a:latin typeface="Times New Roman" panose="02020603050405020304" pitchFamily="18" charset="0"/>
                          <a:cs typeface="Times New Roman" panose="02020603050405020304" pitchFamily="18" charset="0"/>
                        </a:rPr>
                        <a:t>-1</a:t>
                      </a:r>
                      <a:endParaRPr sz="16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1600" spc="-5" dirty="0">
                          <a:latin typeface="Times New Roman" panose="02020603050405020304" pitchFamily="18" charset="0"/>
                          <a:cs typeface="Times New Roman" panose="02020603050405020304" pitchFamily="18" charset="0"/>
                        </a:rPr>
                        <a:t>2,1</a:t>
                      </a:r>
                      <a:endParaRPr sz="16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518582">
                <a:tc>
                  <a:txBody>
                    <a:bodyPr/>
                    <a:lstStyle/>
                    <a:p>
                      <a:pPr marL="45085" algn="ctr">
                        <a:lnSpc>
                          <a:spcPct val="100000"/>
                        </a:lnSpc>
                        <a:spcBef>
                          <a:spcPts val="155"/>
                        </a:spcBef>
                      </a:pPr>
                      <a:r>
                        <a:rPr sz="1600" spc="-5" dirty="0">
                          <a:latin typeface="Times New Roman" panose="02020603050405020304" pitchFamily="18" charset="0"/>
                          <a:cs typeface="Times New Roman" panose="02020603050405020304" pitchFamily="18" charset="0"/>
                        </a:rPr>
                        <a:t>-1</a:t>
                      </a:r>
                      <a:endParaRPr sz="16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1600" dirty="0">
                          <a:latin typeface="Times New Roman" panose="02020603050405020304" pitchFamily="18" charset="0"/>
                          <a:cs typeface="Times New Roman" panose="02020603050405020304" pitchFamily="18" charset="0"/>
                        </a:rPr>
                        <a:t>0</a:t>
                      </a:r>
                      <a:endParaRPr sz="16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1600" spc="-5" dirty="0">
                          <a:latin typeface="Times New Roman" panose="02020603050405020304" pitchFamily="18" charset="0"/>
                          <a:cs typeface="Times New Roman" panose="02020603050405020304" pitchFamily="18" charset="0"/>
                        </a:rPr>
                        <a:t>1,7</a:t>
                      </a:r>
                      <a:endParaRPr sz="16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514366">
                <a:tc>
                  <a:txBody>
                    <a:bodyPr/>
                    <a:lstStyle/>
                    <a:p>
                      <a:pPr marL="45085" algn="ctr">
                        <a:lnSpc>
                          <a:spcPct val="100000"/>
                        </a:lnSpc>
                        <a:spcBef>
                          <a:spcPts val="155"/>
                        </a:spcBef>
                      </a:pPr>
                      <a:r>
                        <a:rPr sz="1600" spc="-5" dirty="0">
                          <a:latin typeface="Times New Roman" panose="02020603050405020304" pitchFamily="18" charset="0"/>
                          <a:cs typeface="Times New Roman" panose="02020603050405020304" pitchFamily="18" charset="0"/>
                        </a:rPr>
                        <a:t>+1</a:t>
                      </a:r>
                      <a:endParaRPr sz="16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1600" dirty="0">
                          <a:latin typeface="Times New Roman" panose="02020603050405020304" pitchFamily="18" charset="0"/>
                          <a:cs typeface="Times New Roman" panose="02020603050405020304" pitchFamily="18" charset="0"/>
                        </a:rPr>
                        <a:t>0</a:t>
                      </a:r>
                      <a:endParaRPr sz="16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1600" spc="-5" dirty="0">
                          <a:latin typeface="Times New Roman" panose="02020603050405020304" pitchFamily="18" charset="0"/>
                          <a:cs typeface="Times New Roman" panose="02020603050405020304" pitchFamily="18" charset="0"/>
                        </a:rPr>
                        <a:t>2,3</a:t>
                      </a:r>
                      <a:endParaRPr sz="16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518582">
                <a:tc>
                  <a:txBody>
                    <a:bodyPr/>
                    <a:lstStyle/>
                    <a:p>
                      <a:pPr marL="45085" algn="ctr">
                        <a:lnSpc>
                          <a:spcPct val="100000"/>
                        </a:lnSpc>
                        <a:spcBef>
                          <a:spcPts val="165"/>
                        </a:spcBef>
                      </a:pPr>
                      <a:r>
                        <a:rPr sz="1600" dirty="0">
                          <a:latin typeface="Times New Roman" panose="02020603050405020304" pitchFamily="18" charset="0"/>
                          <a:cs typeface="Times New Roman" panose="02020603050405020304" pitchFamily="18" charset="0"/>
                        </a:rPr>
                        <a:t>0</a:t>
                      </a:r>
                      <a:endParaRPr sz="1600">
                        <a:latin typeface="Times New Roman" panose="02020603050405020304" pitchFamily="18" charset="0"/>
                        <a:cs typeface="Times New Roman" panose="02020603050405020304" pitchFamily="18" charset="0"/>
                      </a:endParaRPr>
                    </a:p>
                  </a:txBody>
                  <a:tcPr marL="0" marR="0" marT="2095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65"/>
                        </a:spcBef>
                      </a:pPr>
                      <a:r>
                        <a:rPr sz="1600" spc="-5" dirty="0">
                          <a:latin typeface="Times New Roman" panose="02020603050405020304" pitchFamily="18" charset="0"/>
                          <a:cs typeface="Times New Roman" panose="02020603050405020304" pitchFamily="18" charset="0"/>
                        </a:rPr>
                        <a:t>-1</a:t>
                      </a:r>
                      <a:endParaRPr sz="16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65"/>
                        </a:spcBef>
                      </a:pPr>
                      <a:r>
                        <a:rPr sz="1600" spc="-5" dirty="0">
                          <a:latin typeface="Times New Roman" panose="02020603050405020304" pitchFamily="18" charset="0"/>
                          <a:cs typeface="Times New Roman" panose="02020603050405020304" pitchFamily="18" charset="0"/>
                        </a:rPr>
                        <a:t>1,5</a:t>
                      </a:r>
                      <a:endParaRPr sz="16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518582">
                <a:tc>
                  <a:txBody>
                    <a:bodyPr/>
                    <a:lstStyle/>
                    <a:p>
                      <a:pPr marL="45085" algn="ctr">
                        <a:lnSpc>
                          <a:spcPct val="100000"/>
                        </a:lnSpc>
                        <a:spcBef>
                          <a:spcPts val="165"/>
                        </a:spcBef>
                      </a:pPr>
                      <a:r>
                        <a:rPr sz="1600" dirty="0">
                          <a:latin typeface="Times New Roman" panose="02020603050405020304" pitchFamily="18" charset="0"/>
                          <a:cs typeface="Times New Roman" panose="02020603050405020304" pitchFamily="18" charset="0"/>
                        </a:rPr>
                        <a:t>0</a:t>
                      </a:r>
                      <a:endParaRPr sz="1600">
                        <a:latin typeface="Times New Roman" panose="02020603050405020304" pitchFamily="18" charset="0"/>
                        <a:cs typeface="Times New Roman" panose="02020603050405020304" pitchFamily="18" charset="0"/>
                      </a:endParaRPr>
                    </a:p>
                  </a:txBody>
                  <a:tcPr marL="0" marR="0" marT="2095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65"/>
                        </a:spcBef>
                      </a:pPr>
                      <a:r>
                        <a:rPr sz="1600" spc="-5" dirty="0">
                          <a:latin typeface="Times New Roman" panose="02020603050405020304" pitchFamily="18" charset="0"/>
                          <a:cs typeface="Times New Roman" panose="02020603050405020304" pitchFamily="18" charset="0"/>
                        </a:rPr>
                        <a:t>+1</a:t>
                      </a:r>
                      <a:endParaRPr sz="16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65"/>
                        </a:spcBef>
                      </a:pPr>
                      <a:r>
                        <a:rPr sz="1600" spc="-5" dirty="0">
                          <a:latin typeface="Times New Roman" panose="02020603050405020304" pitchFamily="18" charset="0"/>
                          <a:cs typeface="Times New Roman" panose="02020603050405020304" pitchFamily="18" charset="0"/>
                        </a:rPr>
                        <a:t>1,1</a:t>
                      </a:r>
                      <a:endParaRPr sz="16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518582">
                <a:tc>
                  <a:txBody>
                    <a:bodyPr/>
                    <a:lstStyle/>
                    <a:p>
                      <a:pPr marL="45085" algn="ctr">
                        <a:lnSpc>
                          <a:spcPct val="100000"/>
                        </a:lnSpc>
                        <a:spcBef>
                          <a:spcPts val="165"/>
                        </a:spcBef>
                      </a:pPr>
                      <a:r>
                        <a:rPr sz="1600" dirty="0">
                          <a:latin typeface="Times New Roman" panose="02020603050405020304" pitchFamily="18" charset="0"/>
                          <a:cs typeface="Times New Roman" panose="02020603050405020304" pitchFamily="18" charset="0"/>
                        </a:rPr>
                        <a:t>0</a:t>
                      </a:r>
                      <a:endParaRPr sz="1600">
                        <a:latin typeface="Times New Roman" panose="02020603050405020304" pitchFamily="18" charset="0"/>
                        <a:cs typeface="Times New Roman" panose="02020603050405020304" pitchFamily="18" charset="0"/>
                      </a:endParaRPr>
                    </a:p>
                  </a:txBody>
                  <a:tcPr marL="0" marR="0" marT="20955" marB="0" anchor="ctr">
                    <a:lnL w="19050">
                      <a:solidFill>
                        <a:srgbClr val="000000"/>
                      </a:solidFill>
                      <a:prstDash val="solid"/>
                    </a:lnL>
                    <a:lnR w="6350">
                      <a:solidFill>
                        <a:srgbClr val="000000"/>
                      </a:solidFill>
                      <a:prstDash val="solid"/>
                    </a:lnR>
                    <a:lnT w="6350">
                      <a:solidFill>
                        <a:srgbClr val="000000"/>
                      </a:solidFill>
                      <a:prstDash val="solid"/>
                    </a:lnT>
                    <a:lnB w="19050">
                      <a:solidFill>
                        <a:srgbClr val="000000"/>
                      </a:solidFill>
                      <a:prstDash val="solid"/>
                    </a:lnB>
                    <a:solidFill>
                      <a:srgbClr val="EAEAEA"/>
                    </a:solidFill>
                  </a:tcPr>
                </a:tc>
                <a:tc>
                  <a:txBody>
                    <a:bodyPr/>
                    <a:lstStyle/>
                    <a:p>
                      <a:pPr marL="45085" algn="ctr">
                        <a:lnSpc>
                          <a:spcPct val="100000"/>
                        </a:lnSpc>
                        <a:spcBef>
                          <a:spcPts val="165"/>
                        </a:spcBef>
                      </a:pPr>
                      <a:r>
                        <a:rPr sz="1600" dirty="0">
                          <a:latin typeface="Times New Roman" panose="02020603050405020304" pitchFamily="18" charset="0"/>
                          <a:cs typeface="Times New Roman" panose="02020603050405020304" pitchFamily="18" charset="0"/>
                        </a:rPr>
                        <a:t>0</a:t>
                      </a:r>
                      <a:endParaRPr sz="16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19050">
                      <a:solidFill>
                        <a:srgbClr val="000000"/>
                      </a:solidFill>
                      <a:prstDash val="solid"/>
                    </a:lnB>
                    <a:solidFill>
                      <a:srgbClr val="EAEAEA"/>
                    </a:solidFill>
                  </a:tcPr>
                </a:tc>
                <a:tc>
                  <a:txBody>
                    <a:bodyPr/>
                    <a:lstStyle/>
                    <a:p>
                      <a:pPr marL="45085" algn="ctr">
                        <a:lnSpc>
                          <a:spcPct val="100000"/>
                        </a:lnSpc>
                        <a:spcBef>
                          <a:spcPts val="165"/>
                        </a:spcBef>
                      </a:pPr>
                      <a:r>
                        <a:rPr sz="1600" dirty="0">
                          <a:latin typeface="Times New Roman" panose="02020603050405020304" pitchFamily="18" charset="0"/>
                          <a:cs typeface="Times New Roman" panose="02020603050405020304" pitchFamily="18" charset="0"/>
                        </a:rPr>
                        <a:t>2</a:t>
                      </a:r>
                    </a:p>
                  </a:txBody>
                  <a:tcPr marL="0" marR="0" marT="20955" marB="0" anchor="ctr">
                    <a:lnL w="6350">
                      <a:solidFill>
                        <a:srgbClr val="000000"/>
                      </a:solidFill>
                      <a:prstDash val="solid"/>
                    </a:lnL>
                    <a:lnR w="19050">
                      <a:solidFill>
                        <a:srgbClr val="000000"/>
                      </a:solidFill>
                      <a:prstDash val="solid"/>
                    </a:lnR>
                    <a:lnT w="6350">
                      <a:solidFill>
                        <a:srgbClr val="000000"/>
                      </a:solidFill>
                      <a:prstDash val="solid"/>
                    </a:lnT>
                    <a:lnB w="19050">
                      <a:solidFill>
                        <a:srgbClr val="000000"/>
                      </a:solidFill>
                      <a:prstDash val="solid"/>
                    </a:lnB>
                    <a:solidFill>
                      <a:srgbClr val="EAEAEA"/>
                    </a:solidFill>
                  </a:tcPr>
                </a:tc>
              </a:tr>
            </a:tbl>
          </a:graphicData>
        </a:graphic>
      </p:graphicFrame>
    </p:spTree>
    <p:extLst>
      <p:ext uri="{BB962C8B-B14F-4D97-AF65-F5344CB8AC3E}">
        <p14:creationId xmlns:p14="http://schemas.microsoft.com/office/powerpoint/2010/main" xmlns="" val="23974643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r-Latn-RS" sz="2800" b="1" dirty="0">
                <a:latin typeface="Times New Roman" pitchFamily="18" charset="0"/>
                <a:cs typeface="Times New Roman" pitchFamily="18" charset="0"/>
              </a:rPr>
              <a:t>R</a:t>
            </a:r>
            <a:r>
              <a:rPr lang="sr-Latn-RS" sz="2800" b="1" baseline="30000" dirty="0">
                <a:latin typeface="Times New Roman" pitchFamily="18" charset="0"/>
                <a:cs typeface="Times New Roman" pitchFamily="18" charset="0"/>
              </a:rPr>
              <a:t>2 </a:t>
            </a:r>
            <a:r>
              <a:rPr lang="sr-Latn-RS" sz="2800" b="1" dirty="0">
                <a:latin typeface="Times New Roman" pitchFamily="18" charset="0"/>
                <a:cs typeface="Times New Roman" pitchFamily="18" charset="0"/>
              </a:rPr>
              <a:t>– </a:t>
            </a:r>
            <a:r>
              <a:rPr lang="sr-Latn-RS" sz="2800" b="1" dirty="0" err="1">
                <a:latin typeface="Times New Roman" pitchFamily="18" charset="0"/>
                <a:cs typeface="Times New Roman" pitchFamily="18" charset="0"/>
              </a:rPr>
              <a:t>коефицијент</a:t>
            </a:r>
            <a:r>
              <a:rPr lang="sr-Latn-RS" sz="2800" b="1" dirty="0">
                <a:latin typeface="Times New Roman" pitchFamily="18" charset="0"/>
                <a:cs typeface="Times New Roman" pitchFamily="18" charset="0"/>
              </a:rPr>
              <a:t> </a:t>
            </a:r>
            <a:r>
              <a:rPr lang="sr-Latn-RS" sz="2800" b="1" dirty="0" err="1">
                <a:latin typeface="Times New Roman" pitchFamily="18" charset="0"/>
                <a:cs typeface="Times New Roman" pitchFamily="18" charset="0"/>
              </a:rPr>
              <a:t>детерминације</a:t>
            </a:r>
            <a:r>
              <a:rPr lang="sr-Latn-RS" sz="2800" b="1" dirty="0">
                <a:latin typeface="Times New Roman" pitchFamily="18" charset="0"/>
                <a:cs typeface="Times New Roman" pitchFamily="18" charset="0"/>
              </a:rPr>
              <a:t> (0 – 1</a:t>
            </a:r>
            <a:r>
              <a:rPr lang="sr-Latn-RS" sz="2800" b="1" dirty="0" smtClean="0">
                <a:latin typeface="Times New Roman" pitchFamily="18" charset="0"/>
                <a:cs typeface="Times New Roman" pitchFamily="18" charset="0"/>
              </a:rPr>
              <a:t>)</a:t>
            </a:r>
            <a:endParaRPr lang="sr-Latn-RS" sz="2800" dirty="0">
              <a:latin typeface="Times New Roman" pitchFamily="18" charset="0"/>
              <a:cs typeface="Times New Roman" pitchFamily="18" charset="0"/>
            </a:endParaRPr>
          </a:p>
        </p:txBody>
      </p:sp>
      <p:sp>
        <p:nvSpPr>
          <p:cNvPr id="3" name="Čuvar mesta za sadržaj 2"/>
          <p:cNvSpPr>
            <a:spLocks noGrp="1"/>
          </p:cNvSpPr>
          <p:nvPr>
            <p:ph idx="1"/>
          </p:nvPr>
        </p:nvSpPr>
        <p:spPr/>
        <p:txBody>
          <a:bodyPr>
            <a:normAutofit/>
          </a:bodyPr>
          <a:lstStyle/>
          <a:p>
            <a:pPr algn="just">
              <a:lnSpc>
                <a:spcPct val="150000"/>
              </a:lnSpc>
            </a:pPr>
            <a:r>
              <a:rPr lang="sr-Latn-RS" sz="2000" dirty="0" err="1">
                <a:latin typeface="Times New Roman" panose="02020603050405020304" pitchFamily="18" charset="0"/>
                <a:cs typeface="Times New Roman" panose="02020603050405020304" pitchFamily="18" charset="0"/>
              </a:rPr>
              <a:t>Израчунава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вредност</a:t>
            </a:r>
            <a:r>
              <a:rPr lang="sr-Latn-RS" sz="2000" dirty="0">
                <a:latin typeface="Times New Roman" panose="02020603050405020304" pitchFamily="18" charset="0"/>
                <a:cs typeface="Times New Roman" panose="02020603050405020304" pitchFamily="18" charset="0"/>
              </a:rPr>
              <a:t> R</a:t>
            </a:r>
            <a:r>
              <a:rPr lang="sr-Latn-RS" sz="2000" baseline="30000" dirty="0">
                <a:latin typeface="Times New Roman" panose="02020603050405020304" pitchFamily="18" charset="0"/>
                <a:cs typeface="Times New Roman" panose="02020603050405020304" pitchFamily="18" charset="0"/>
              </a:rPr>
              <a:t>2</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који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показује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који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део</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укупног</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варирања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одговора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може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да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опише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математичким</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моделом</a:t>
            </a:r>
            <a:r>
              <a:rPr lang="sr-Latn-RS" sz="2000" dirty="0">
                <a:latin typeface="Times New Roman" panose="02020603050405020304" pitchFamily="18" charset="0"/>
                <a:cs typeface="Times New Roman" panose="02020603050405020304" pitchFamily="18" charset="0"/>
              </a:rPr>
              <a:t> R</a:t>
            </a:r>
            <a:r>
              <a:rPr lang="sr-Latn-RS" sz="2000" baseline="30000" dirty="0">
                <a:latin typeface="Times New Roman" panose="02020603050405020304" pitchFamily="18" charset="0"/>
                <a:cs typeface="Times New Roman" panose="02020603050405020304" pitchFamily="18" charset="0"/>
              </a:rPr>
              <a:t>2</a:t>
            </a:r>
            <a:r>
              <a:rPr lang="sr-Latn-RS" sz="2000" dirty="0">
                <a:latin typeface="Times New Roman" panose="02020603050405020304" pitchFamily="18" charset="0"/>
                <a:cs typeface="Times New Roman" panose="02020603050405020304" pitchFamily="18" charset="0"/>
              </a:rPr>
              <a:t> = </a:t>
            </a:r>
            <a:r>
              <a:rPr lang="sr-Latn-RS" sz="2000" dirty="0" err="1">
                <a:latin typeface="Times New Roman" panose="02020603050405020304" pitchFamily="18" charset="0"/>
                <a:cs typeface="Times New Roman" panose="02020603050405020304" pitchFamily="18" charset="0"/>
              </a:rPr>
              <a:t>SS</a:t>
            </a:r>
            <a:r>
              <a:rPr lang="sr-Latn-RS" sz="2000" baseline="-25000" dirty="0" err="1">
                <a:latin typeface="Times New Roman" panose="02020603050405020304" pitchFamily="18" charset="0"/>
                <a:cs typeface="Times New Roman" panose="02020603050405020304" pitchFamily="18" charset="0"/>
              </a:rPr>
              <a:t>reg</a:t>
            </a:r>
            <a:r>
              <a:rPr lang="sr-Latn-RS" sz="2000" dirty="0">
                <a:latin typeface="Times New Roman" panose="02020603050405020304" pitchFamily="18" charset="0"/>
                <a:cs typeface="Times New Roman" panose="02020603050405020304" pitchFamily="18" charset="0"/>
              </a:rPr>
              <a:t>/</a:t>
            </a:r>
            <a:r>
              <a:rPr lang="sr-Latn-RS" sz="2000" dirty="0" err="1">
                <a:latin typeface="Times New Roman" panose="02020603050405020304" pitchFamily="18" charset="0"/>
                <a:cs typeface="Times New Roman" panose="02020603050405020304" pitchFamily="18" charset="0"/>
              </a:rPr>
              <a:t>SS</a:t>
            </a:r>
            <a:r>
              <a:rPr lang="sr-Latn-RS" sz="2000" baseline="-25000" dirty="0" err="1">
                <a:latin typeface="Times New Roman" panose="02020603050405020304" pitchFamily="18" charset="0"/>
                <a:cs typeface="Times New Roman" panose="02020603050405020304" pitchFamily="18" charset="0"/>
              </a:rPr>
              <a:t>tot</a:t>
            </a:r>
            <a:endParaRPr lang="sr-Latn-RS" sz="2000" dirty="0">
              <a:latin typeface="Times New Roman" panose="02020603050405020304" pitchFamily="18" charset="0"/>
              <a:cs typeface="Times New Roman" panose="02020603050405020304" pitchFamily="18" charset="0"/>
            </a:endParaRPr>
          </a:p>
          <a:p>
            <a:pPr algn="just">
              <a:lnSpc>
                <a:spcPct val="150000"/>
              </a:lnSpc>
            </a:pPr>
            <a:r>
              <a:rPr lang="sr-Latn-RS" sz="2000" dirty="0">
                <a:latin typeface="Times New Roman" panose="02020603050405020304" pitchFamily="18" charset="0"/>
                <a:cs typeface="Times New Roman" panose="02020603050405020304" pitchFamily="18" charset="0"/>
              </a:rPr>
              <a:t>Ако се добије велика </a:t>
            </a:r>
            <a:r>
              <a:rPr lang="sr-Latn-RS" sz="2000" dirty="0" smtClean="0">
                <a:latin typeface="Times New Roman" panose="02020603050405020304" pitchFamily="18" charset="0"/>
                <a:cs typeface="Times New Roman" panose="02020603050405020304" pitchFamily="18" charset="0"/>
              </a:rPr>
              <a:t>вредност R</a:t>
            </a:r>
            <a:r>
              <a:rPr lang="sr-Latn-RS" sz="2000" baseline="30000" dirty="0" smtClean="0">
                <a:latin typeface="Times New Roman" panose="02020603050405020304" pitchFamily="18" charset="0"/>
                <a:cs typeface="Times New Roman" panose="02020603050405020304" pitchFamily="18" charset="0"/>
              </a:rPr>
              <a:t>2</a:t>
            </a:r>
            <a:r>
              <a:rPr lang="sr-Cyrl-RS" sz="2000" dirty="0" smtClean="0">
                <a:latin typeface="Times New Roman" panose="02020603050405020304" pitchFamily="18" charset="0"/>
                <a:cs typeface="Times New Roman" panose="02020603050405020304" pitchFamily="18" charset="0"/>
              </a:rPr>
              <a:t> </a:t>
            </a:r>
            <a:r>
              <a:rPr lang="sr-Latn-RS" sz="2000" dirty="0" smtClean="0">
                <a:latin typeface="Times New Roman" panose="02020603050405020304" pitchFamily="18" charset="0"/>
                <a:cs typeface="Times New Roman" panose="02020603050405020304" pitchFamily="18" charset="0"/>
              </a:rPr>
              <a:t>нпр</a:t>
            </a:r>
            <a:r>
              <a:rPr lang="sr-Latn-RS" sz="2000" dirty="0">
                <a:latin typeface="Times New Roman" panose="02020603050405020304" pitchFamily="18" charset="0"/>
                <a:cs typeface="Times New Roman" panose="02020603050405020304" pitchFamily="18" charset="0"/>
              </a:rPr>
              <a:t>. 0,90 </a:t>
            </a:r>
            <a:r>
              <a:rPr lang="sr-Latn-RS" sz="2000" dirty="0" err="1">
                <a:latin typeface="Times New Roman" panose="02020603050405020304" pitchFamily="18" charset="0"/>
                <a:cs typeface="Times New Roman" panose="02020603050405020304" pitchFamily="18" charset="0"/>
              </a:rPr>
              <a:t>то</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значи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да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је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математички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модел</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заиста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добро</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описао</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испитивани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одговор</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т.ј</a:t>
            </a:r>
            <a:r>
              <a:rPr lang="sr-Latn-RS" sz="2000" dirty="0">
                <a:latin typeface="Times New Roman" panose="02020603050405020304" pitchFamily="18" charset="0"/>
                <a:cs typeface="Times New Roman" panose="02020603050405020304" pitchFamily="18" charset="0"/>
              </a:rPr>
              <a:t>. да је одговор </a:t>
            </a:r>
            <a:r>
              <a:rPr lang="en-US" sz="2000" dirty="0" smtClean="0">
                <a:latin typeface="Times New Roman" panose="02020603050405020304" pitchFamily="18" charset="0"/>
                <a:cs typeface="Times New Roman" panose="02020603050405020304" pitchFamily="18" charset="0"/>
              </a:rPr>
              <a:t>Rs</a:t>
            </a:r>
            <a:r>
              <a:rPr lang="sr-Latn-RS" sz="2000" dirty="0" smtClean="0">
                <a:latin typeface="Times New Roman" panose="02020603050405020304" pitchFamily="18" charset="0"/>
                <a:cs typeface="Times New Roman" panose="02020603050405020304" pitchFamily="18" charset="0"/>
              </a:rPr>
              <a:t> </a:t>
            </a:r>
            <a:r>
              <a:rPr lang="sr-Latn-RS" sz="2000" dirty="0">
                <a:latin typeface="Times New Roman" panose="02020603050405020304" pitchFamily="18" charset="0"/>
                <a:cs typeface="Times New Roman" panose="02020603050405020304" pitchFamily="18" charset="0"/>
              </a:rPr>
              <a:t>под великим утицајем  варирања испитиваних фактора</a:t>
            </a:r>
          </a:p>
          <a:p>
            <a:pPr algn="just">
              <a:lnSpc>
                <a:spcPct val="150000"/>
              </a:lnSpc>
            </a:pPr>
            <a:r>
              <a:rPr lang="sr-Latn-RS" sz="2000" dirty="0" err="1">
                <a:latin typeface="Times New Roman" panose="02020603050405020304" pitchFamily="18" charset="0"/>
                <a:cs typeface="Times New Roman" panose="02020603050405020304" pitchFamily="18" charset="0"/>
              </a:rPr>
              <a:t>Ако</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добије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мала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вредност</a:t>
            </a:r>
            <a:r>
              <a:rPr lang="sr-Latn-RS" sz="2000" dirty="0">
                <a:latin typeface="Times New Roman" panose="02020603050405020304" pitchFamily="18" charset="0"/>
                <a:cs typeface="Times New Roman" panose="02020603050405020304" pitchFamily="18" charset="0"/>
              </a:rPr>
              <a:t> R</a:t>
            </a:r>
            <a:r>
              <a:rPr lang="sr-Latn-RS" sz="2000" baseline="30000" dirty="0">
                <a:latin typeface="Times New Roman" panose="02020603050405020304" pitchFamily="18" charset="0"/>
                <a:cs typeface="Times New Roman" panose="02020603050405020304" pitchFamily="18" charset="0"/>
              </a:rPr>
              <a:t>2</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нпр</a:t>
            </a:r>
            <a:r>
              <a:rPr lang="sr-Latn-RS" sz="2000" dirty="0">
                <a:latin typeface="Times New Roman" panose="02020603050405020304" pitchFamily="18" charset="0"/>
                <a:cs typeface="Times New Roman" panose="02020603050405020304" pitchFamily="18" charset="0"/>
              </a:rPr>
              <a:t>. 0,2 то значи да Rs варира релативно </a:t>
            </a:r>
            <a:r>
              <a:rPr lang="sr-Latn-RS" sz="2000" dirty="0" smtClean="0">
                <a:latin typeface="Times New Roman" panose="02020603050405020304" pitchFamily="18" charset="0"/>
                <a:cs typeface="Times New Roman" panose="02020603050405020304" pitchFamily="18" charset="0"/>
              </a:rPr>
              <a:t>независно </a:t>
            </a:r>
            <a:r>
              <a:rPr lang="sr-Latn-RS" sz="2000" dirty="0">
                <a:latin typeface="Times New Roman" panose="02020603050405020304" pitchFamily="18" charset="0"/>
                <a:cs typeface="Times New Roman" panose="02020603050405020304" pitchFamily="18" charset="0"/>
              </a:rPr>
              <a:t>од испитиваних фактора. Мала вредност </a:t>
            </a:r>
            <a:r>
              <a:rPr lang="en-US" sz="2000" dirty="0" smtClean="0">
                <a:latin typeface="Times New Roman" panose="02020603050405020304" pitchFamily="18" charset="0"/>
                <a:cs typeface="Times New Roman" panose="02020603050405020304" pitchFamily="18" charset="0"/>
              </a:rPr>
              <a:t>R</a:t>
            </a:r>
            <a:r>
              <a:rPr lang="sr-Latn-RS" sz="2000" baseline="30000" dirty="0" smtClean="0">
                <a:latin typeface="Times New Roman" panose="02020603050405020304" pitchFamily="18" charset="0"/>
                <a:cs typeface="Times New Roman" panose="02020603050405020304" pitchFamily="18" charset="0"/>
              </a:rPr>
              <a:t>2</a:t>
            </a:r>
            <a:r>
              <a:rPr lang="sr-Latn-RS" sz="2000" dirty="0" smtClean="0">
                <a:latin typeface="Times New Roman" panose="02020603050405020304" pitchFamily="18" charset="0"/>
                <a:cs typeface="Times New Roman" panose="02020603050405020304" pitchFamily="18" charset="0"/>
              </a:rPr>
              <a:t> </a:t>
            </a:r>
            <a:r>
              <a:rPr lang="sr-Latn-RS" sz="2000" dirty="0">
                <a:latin typeface="Times New Roman" panose="02020603050405020304" pitchFamily="18" charset="0"/>
                <a:cs typeface="Times New Roman" panose="02020603050405020304" pitchFamily="18" charset="0"/>
              </a:rPr>
              <a:t>показује да наш модел не описује систем  адекватно и да се не може </a:t>
            </a:r>
            <a:r>
              <a:rPr lang="sr-Latn-RS" sz="2000" dirty="0" smtClean="0">
                <a:latin typeface="Times New Roman" panose="02020603050405020304" pitchFamily="18" charset="0"/>
                <a:cs typeface="Times New Roman" panose="02020603050405020304" pitchFamily="18" charset="0"/>
              </a:rPr>
              <a:t>користити</a:t>
            </a:r>
            <a:r>
              <a:rPr lang="en-US" sz="2000" dirty="0" smtClean="0">
                <a:latin typeface="Times New Roman" panose="02020603050405020304" pitchFamily="18" charset="0"/>
                <a:cs typeface="Times New Roman" panose="02020603050405020304" pitchFamily="18" charset="0"/>
              </a:rPr>
              <a:t>.</a:t>
            </a:r>
            <a:endParaRPr lang="sr-Latn-RS" sz="2000" dirty="0">
              <a:latin typeface="Times New Roman" panose="02020603050405020304" pitchFamily="18" charset="0"/>
              <a:cs typeface="Times New Roman" panose="02020603050405020304" pitchFamily="18" charset="0"/>
            </a:endParaRPr>
          </a:p>
          <a:p>
            <a:pPr algn="just">
              <a:lnSpc>
                <a:spcPct val="150000"/>
              </a:lnSpc>
            </a:pPr>
            <a:endParaRPr lang="sr-Latn-RS" sz="2000" dirty="0"/>
          </a:p>
        </p:txBody>
      </p:sp>
    </p:spTree>
    <p:extLst>
      <p:ext uri="{BB962C8B-B14F-4D97-AF65-F5344CB8AC3E}">
        <p14:creationId xmlns:p14="http://schemas.microsoft.com/office/powerpoint/2010/main" xmlns="" val="18329865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4191000" y="609600"/>
            <a:ext cx="4495800" cy="5745163"/>
          </a:xfrm>
        </p:spPr>
        <p:txBody>
          <a:bodyPr>
            <a:normAutofit lnSpcReduction="10000"/>
          </a:bodyPr>
          <a:lstStyle/>
          <a:p>
            <a:pPr algn="just">
              <a:lnSpc>
                <a:spcPct val="150000"/>
              </a:lnSpc>
            </a:pPr>
            <a:r>
              <a:rPr lang="ru-RU" sz="2000" dirty="0">
                <a:latin typeface="Times New Roman" panose="02020603050405020304" pitchFamily="18" charset="0"/>
                <a:cs typeface="Times New Roman" panose="02020603050405020304" pitchFamily="18" charset="0"/>
              </a:rPr>
              <a:t>Међутим, варирања која модел не може да објасни могу потицати и од експерименталне  грешке која је неизоставна, а не само од неадекватности модела! За процену  експерименталне грешке неопхоне су репликације (најчешће у централној тачки).</a:t>
            </a:r>
          </a:p>
          <a:p>
            <a:pPr algn="just">
              <a:lnSpc>
                <a:spcPct val="150000"/>
              </a:lnSpc>
            </a:pPr>
            <a:r>
              <a:rPr lang="ru-RU" sz="2000" dirty="0">
                <a:latin typeface="Times New Roman" panose="02020603050405020304" pitchFamily="18" charset="0"/>
                <a:cs typeface="Times New Roman" panose="02020603050405020304" pitchFamily="18" charset="0"/>
              </a:rPr>
              <a:t>У свим овим експериментима требало би да </a:t>
            </a:r>
            <a:r>
              <a:rPr lang="ru-RU" sz="2000" dirty="0" smtClean="0">
                <a:latin typeface="Times New Roman" panose="02020603050405020304" pitchFamily="18" charset="0"/>
                <a:cs typeface="Times New Roman" panose="02020603050405020304" pitchFamily="18" charset="0"/>
              </a:rPr>
              <a:t>Rs вредности </a:t>
            </a:r>
            <a:r>
              <a:rPr lang="ru-RU" sz="2000" dirty="0">
                <a:latin typeface="Times New Roman" panose="02020603050405020304" pitchFamily="18" charset="0"/>
                <a:cs typeface="Times New Roman" panose="02020603050405020304" pitchFamily="18" charset="0"/>
              </a:rPr>
              <a:t>теоријски буду једнаке, међутим због  експерименталне грешке оне варирају</a:t>
            </a:r>
          </a:p>
          <a:p>
            <a:pPr algn="just">
              <a:lnSpc>
                <a:spcPct val="150000"/>
              </a:lnSpc>
            </a:pPr>
            <a:endParaRPr lang="sr-Latn-RS" sz="2000" dirty="0"/>
          </a:p>
        </p:txBody>
      </p:sp>
      <p:graphicFrame>
        <p:nvGraphicFramePr>
          <p:cNvPr id="5" name="object 6"/>
          <p:cNvGraphicFramePr>
            <a:graphicFrameLocks noGrp="1"/>
          </p:cNvGraphicFramePr>
          <p:nvPr>
            <p:extLst>
              <p:ext uri="{D42A27DB-BD31-4B8C-83A1-F6EECF244321}">
                <p14:modId xmlns:p14="http://schemas.microsoft.com/office/powerpoint/2010/main" xmlns="" val="2108621983"/>
              </p:ext>
            </p:extLst>
          </p:nvPr>
        </p:nvGraphicFramePr>
        <p:xfrm>
          <a:off x="1066800" y="838200"/>
          <a:ext cx="2514600" cy="4114803"/>
        </p:xfrm>
        <a:graphic>
          <a:graphicData uri="http://schemas.openxmlformats.org/drawingml/2006/table">
            <a:tbl>
              <a:tblPr firstRow="1" bandRow="1">
                <a:tableStyleId>{2D5ABB26-0587-4C30-8999-92F81FD0307C}</a:tableStyleId>
              </a:tblPr>
              <a:tblGrid>
                <a:gridCol w="838201"/>
                <a:gridCol w="856537"/>
                <a:gridCol w="819862"/>
              </a:tblGrid>
              <a:tr h="587829">
                <a:tc>
                  <a:txBody>
                    <a:bodyPr/>
                    <a:lstStyle/>
                    <a:p>
                      <a:pPr marL="46990" algn="ctr">
                        <a:lnSpc>
                          <a:spcPct val="100000"/>
                        </a:lnSpc>
                        <a:spcBef>
                          <a:spcPts val="165"/>
                        </a:spcBef>
                      </a:pPr>
                      <a:r>
                        <a:rPr sz="1800" spc="-15" dirty="0">
                          <a:latin typeface="Times New Roman" panose="02020603050405020304" pitchFamily="18" charset="0"/>
                          <a:cs typeface="Times New Roman" panose="02020603050405020304" pitchFamily="18" charset="0"/>
                        </a:rPr>
                        <a:t>x</a:t>
                      </a:r>
                      <a:r>
                        <a:rPr sz="1800" spc="-22" baseline="-23148" dirty="0">
                          <a:latin typeface="Times New Roman" panose="02020603050405020304" pitchFamily="18" charset="0"/>
                          <a:cs typeface="Times New Roman" panose="02020603050405020304" pitchFamily="18" charset="0"/>
                        </a:rPr>
                        <a:t>1</a:t>
                      </a:r>
                      <a:endParaRPr sz="1800" baseline="-23148">
                        <a:latin typeface="Times New Roman" panose="02020603050405020304" pitchFamily="18" charset="0"/>
                        <a:cs typeface="Times New Roman" panose="02020603050405020304" pitchFamily="18" charset="0"/>
                      </a:endParaRPr>
                    </a:p>
                  </a:txBody>
                  <a:tcPr marL="0" marR="0" marT="20955" marB="0" anchor="ctr">
                    <a:lnL w="19050">
                      <a:solidFill>
                        <a:srgbClr val="000000"/>
                      </a:solidFill>
                      <a:prstDash val="solid"/>
                    </a:lnL>
                    <a:lnR w="6350">
                      <a:solidFill>
                        <a:srgbClr val="000000"/>
                      </a:solidFill>
                      <a:prstDash val="solid"/>
                    </a:lnR>
                    <a:lnT w="19050">
                      <a:solidFill>
                        <a:srgbClr val="000000"/>
                      </a:solidFill>
                      <a:prstDash val="solid"/>
                    </a:lnT>
                    <a:lnB w="6350">
                      <a:solidFill>
                        <a:srgbClr val="000000"/>
                      </a:solidFill>
                      <a:prstDash val="solid"/>
                    </a:lnB>
                    <a:solidFill>
                      <a:srgbClr val="EAEAEA"/>
                    </a:solidFill>
                  </a:tcPr>
                </a:tc>
                <a:tc>
                  <a:txBody>
                    <a:bodyPr/>
                    <a:lstStyle/>
                    <a:p>
                      <a:pPr marL="46990" algn="ctr">
                        <a:lnSpc>
                          <a:spcPct val="100000"/>
                        </a:lnSpc>
                        <a:spcBef>
                          <a:spcPts val="165"/>
                        </a:spcBef>
                      </a:pPr>
                      <a:r>
                        <a:rPr sz="1800" spc="-15" dirty="0">
                          <a:latin typeface="Times New Roman" panose="02020603050405020304" pitchFamily="18" charset="0"/>
                          <a:cs typeface="Times New Roman" panose="02020603050405020304" pitchFamily="18" charset="0"/>
                        </a:rPr>
                        <a:t>x</a:t>
                      </a:r>
                      <a:r>
                        <a:rPr sz="1800" spc="-22" baseline="-23148" dirty="0">
                          <a:latin typeface="Times New Roman" panose="02020603050405020304" pitchFamily="18" charset="0"/>
                          <a:cs typeface="Times New Roman" panose="02020603050405020304" pitchFamily="18" charset="0"/>
                        </a:rPr>
                        <a:t>2</a:t>
                      </a:r>
                      <a:endParaRPr sz="1800" baseline="-23148" dirty="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19050">
                      <a:solidFill>
                        <a:srgbClr val="000000"/>
                      </a:solidFill>
                      <a:prstDash val="solid"/>
                    </a:lnT>
                    <a:lnB w="6350">
                      <a:solidFill>
                        <a:srgbClr val="000000"/>
                      </a:solidFill>
                      <a:prstDash val="solid"/>
                    </a:lnB>
                    <a:solidFill>
                      <a:srgbClr val="EAEAEA"/>
                    </a:solidFill>
                  </a:tcPr>
                </a:tc>
                <a:tc>
                  <a:txBody>
                    <a:bodyPr/>
                    <a:lstStyle/>
                    <a:p>
                      <a:pPr marL="46990" algn="ctr">
                        <a:lnSpc>
                          <a:spcPct val="100000"/>
                        </a:lnSpc>
                        <a:spcBef>
                          <a:spcPts val="165"/>
                        </a:spcBef>
                      </a:pPr>
                      <a:r>
                        <a:rPr sz="1800" spc="-5" dirty="0">
                          <a:latin typeface="Times New Roman" panose="02020603050405020304" pitchFamily="18" charset="0"/>
                          <a:cs typeface="Times New Roman" panose="02020603050405020304" pitchFamily="18" charset="0"/>
                        </a:rPr>
                        <a:t>Rs</a:t>
                      </a:r>
                      <a:endParaRPr sz="18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19050">
                      <a:solidFill>
                        <a:srgbClr val="000000"/>
                      </a:solidFill>
                      <a:prstDash val="solid"/>
                    </a:lnR>
                    <a:lnT w="19050">
                      <a:solidFill>
                        <a:srgbClr val="000000"/>
                      </a:solidFill>
                      <a:prstDash val="solid"/>
                    </a:lnT>
                    <a:lnB w="6350">
                      <a:solidFill>
                        <a:srgbClr val="000000"/>
                      </a:solidFill>
                      <a:prstDash val="solid"/>
                    </a:lnB>
                    <a:solidFill>
                      <a:srgbClr val="EAEAEA"/>
                    </a:solidFill>
                  </a:tcPr>
                </a:tc>
              </a:tr>
              <a:tr h="587829">
                <a:tc>
                  <a:txBody>
                    <a:bodyPr/>
                    <a:lstStyle/>
                    <a:p>
                      <a:pPr marL="46990" algn="ctr">
                        <a:lnSpc>
                          <a:spcPct val="100000"/>
                        </a:lnSpc>
                        <a:spcBef>
                          <a:spcPts val="165"/>
                        </a:spcBef>
                      </a:pPr>
                      <a:r>
                        <a:rPr sz="1800" dirty="0">
                          <a:latin typeface="Times New Roman" panose="02020603050405020304" pitchFamily="18" charset="0"/>
                          <a:cs typeface="Times New Roman" panose="02020603050405020304" pitchFamily="18" charset="0"/>
                        </a:rPr>
                        <a:t>0</a:t>
                      </a:r>
                      <a:endParaRPr sz="1800">
                        <a:latin typeface="Times New Roman" panose="02020603050405020304" pitchFamily="18" charset="0"/>
                        <a:cs typeface="Times New Roman" panose="02020603050405020304" pitchFamily="18" charset="0"/>
                      </a:endParaRPr>
                    </a:p>
                  </a:txBody>
                  <a:tcPr marL="0" marR="0" marT="2095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6990" algn="ctr">
                        <a:lnSpc>
                          <a:spcPct val="100000"/>
                        </a:lnSpc>
                        <a:spcBef>
                          <a:spcPts val="165"/>
                        </a:spcBef>
                      </a:pPr>
                      <a:r>
                        <a:rPr sz="1800" dirty="0">
                          <a:latin typeface="Times New Roman" panose="02020603050405020304" pitchFamily="18" charset="0"/>
                          <a:cs typeface="Times New Roman" panose="02020603050405020304" pitchFamily="18" charset="0"/>
                        </a:rPr>
                        <a:t>0</a:t>
                      </a:r>
                      <a:endParaRPr sz="18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6990" algn="ctr">
                        <a:lnSpc>
                          <a:spcPct val="100000"/>
                        </a:lnSpc>
                        <a:spcBef>
                          <a:spcPts val="165"/>
                        </a:spcBef>
                      </a:pPr>
                      <a:r>
                        <a:rPr sz="1800" dirty="0">
                          <a:latin typeface="Times New Roman" panose="02020603050405020304" pitchFamily="18" charset="0"/>
                          <a:cs typeface="Times New Roman" panose="02020603050405020304" pitchFamily="18" charset="0"/>
                        </a:rPr>
                        <a:t>2</a:t>
                      </a:r>
                      <a:endParaRPr sz="180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587829">
                <a:tc>
                  <a:txBody>
                    <a:bodyPr/>
                    <a:lstStyle/>
                    <a:p>
                      <a:pPr marL="46990" algn="ctr">
                        <a:lnSpc>
                          <a:spcPct val="100000"/>
                        </a:lnSpc>
                        <a:spcBef>
                          <a:spcPts val="155"/>
                        </a:spcBef>
                      </a:pPr>
                      <a:r>
                        <a:rPr sz="1800" dirty="0">
                          <a:latin typeface="Times New Roman" panose="02020603050405020304" pitchFamily="18" charset="0"/>
                          <a:cs typeface="Times New Roman" panose="02020603050405020304" pitchFamily="18" charset="0"/>
                        </a:rPr>
                        <a:t>0</a:t>
                      </a:r>
                      <a:endParaRPr sz="18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6990" algn="ctr">
                        <a:lnSpc>
                          <a:spcPct val="100000"/>
                        </a:lnSpc>
                        <a:spcBef>
                          <a:spcPts val="155"/>
                        </a:spcBef>
                      </a:pPr>
                      <a:r>
                        <a:rPr sz="1800" dirty="0">
                          <a:latin typeface="Times New Roman" panose="02020603050405020304" pitchFamily="18" charset="0"/>
                          <a:cs typeface="Times New Roman" panose="02020603050405020304" pitchFamily="18" charset="0"/>
                        </a:rPr>
                        <a:t>0</a:t>
                      </a:r>
                      <a:endParaRPr sz="18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6990" algn="ctr">
                        <a:lnSpc>
                          <a:spcPct val="100000"/>
                        </a:lnSpc>
                        <a:spcBef>
                          <a:spcPts val="155"/>
                        </a:spcBef>
                      </a:pPr>
                      <a:r>
                        <a:rPr sz="1800" spc="-5" dirty="0">
                          <a:latin typeface="Times New Roman" panose="02020603050405020304" pitchFamily="18" charset="0"/>
                          <a:cs typeface="Times New Roman" panose="02020603050405020304" pitchFamily="18" charset="0"/>
                        </a:rPr>
                        <a:t>2,1</a:t>
                      </a:r>
                      <a:endParaRPr sz="18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587829">
                <a:tc>
                  <a:txBody>
                    <a:bodyPr/>
                    <a:lstStyle/>
                    <a:p>
                      <a:pPr marL="46990" algn="ctr">
                        <a:lnSpc>
                          <a:spcPct val="100000"/>
                        </a:lnSpc>
                        <a:spcBef>
                          <a:spcPts val="155"/>
                        </a:spcBef>
                      </a:pPr>
                      <a:r>
                        <a:rPr sz="1800" dirty="0">
                          <a:latin typeface="Times New Roman" panose="02020603050405020304" pitchFamily="18" charset="0"/>
                          <a:cs typeface="Times New Roman" panose="02020603050405020304" pitchFamily="18" charset="0"/>
                        </a:rPr>
                        <a:t>0</a:t>
                      </a:r>
                      <a:endParaRPr sz="18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6990" algn="ctr">
                        <a:lnSpc>
                          <a:spcPct val="100000"/>
                        </a:lnSpc>
                        <a:spcBef>
                          <a:spcPts val="155"/>
                        </a:spcBef>
                      </a:pPr>
                      <a:r>
                        <a:rPr sz="1800" dirty="0">
                          <a:latin typeface="Times New Roman" panose="02020603050405020304" pitchFamily="18" charset="0"/>
                          <a:cs typeface="Times New Roman" panose="02020603050405020304" pitchFamily="18" charset="0"/>
                        </a:rPr>
                        <a:t>0</a:t>
                      </a:r>
                      <a:endParaRPr sz="18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6990" algn="ctr">
                        <a:lnSpc>
                          <a:spcPct val="100000"/>
                        </a:lnSpc>
                        <a:spcBef>
                          <a:spcPts val="155"/>
                        </a:spcBef>
                      </a:pPr>
                      <a:r>
                        <a:rPr sz="1800" spc="-5" dirty="0">
                          <a:latin typeface="Times New Roman" panose="02020603050405020304" pitchFamily="18" charset="0"/>
                          <a:cs typeface="Times New Roman" panose="02020603050405020304" pitchFamily="18" charset="0"/>
                        </a:rPr>
                        <a:t>1,9</a:t>
                      </a:r>
                      <a:endParaRPr sz="18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587829">
                <a:tc>
                  <a:txBody>
                    <a:bodyPr/>
                    <a:lstStyle/>
                    <a:p>
                      <a:pPr marL="46990" algn="ctr">
                        <a:lnSpc>
                          <a:spcPct val="100000"/>
                        </a:lnSpc>
                        <a:spcBef>
                          <a:spcPts val="155"/>
                        </a:spcBef>
                      </a:pPr>
                      <a:r>
                        <a:rPr sz="1800" dirty="0">
                          <a:latin typeface="Times New Roman" panose="02020603050405020304" pitchFamily="18" charset="0"/>
                          <a:cs typeface="Times New Roman" panose="02020603050405020304" pitchFamily="18" charset="0"/>
                        </a:rPr>
                        <a:t>0</a:t>
                      </a:r>
                      <a:endParaRPr sz="18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6990" algn="ctr">
                        <a:lnSpc>
                          <a:spcPct val="100000"/>
                        </a:lnSpc>
                        <a:spcBef>
                          <a:spcPts val="155"/>
                        </a:spcBef>
                      </a:pPr>
                      <a:r>
                        <a:rPr sz="1800" dirty="0">
                          <a:latin typeface="Times New Roman" panose="02020603050405020304" pitchFamily="18" charset="0"/>
                          <a:cs typeface="Times New Roman" panose="02020603050405020304" pitchFamily="18" charset="0"/>
                        </a:rPr>
                        <a:t>0</a:t>
                      </a:r>
                      <a:endParaRPr sz="18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6990" algn="ctr">
                        <a:lnSpc>
                          <a:spcPct val="100000"/>
                        </a:lnSpc>
                        <a:spcBef>
                          <a:spcPts val="155"/>
                        </a:spcBef>
                      </a:pPr>
                      <a:r>
                        <a:rPr sz="1800" spc="-5" dirty="0">
                          <a:latin typeface="Times New Roman" panose="02020603050405020304" pitchFamily="18" charset="0"/>
                          <a:cs typeface="Times New Roman" panose="02020603050405020304" pitchFamily="18" charset="0"/>
                        </a:rPr>
                        <a:t>2,2</a:t>
                      </a:r>
                      <a:endParaRPr sz="18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587829">
                <a:tc>
                  <a:txBody>
                    <a:bodyPr/>
                    <a:lstStyle/>
                    <a:p>
                      <a:pPr marL="46990" algn="ctr">
                        <a:lnSpc>
                          <a:spcPct val="100000"/>
                        </a:lnSpc>
                        <a:spcBef>
                          <a:spcPts val="155"/>
                        </a:spcBef>
                      </a:pPr>
                      <a:r>
                        <a:rPr sz="1800" dirty="0">
                          <a:latin typeface="Times New Roman" panose="02020603050405020304" pitchFamily="18" charset="0"/>
                          <a:cs typeface="Times New Roman" panose="02020603050405020304" pitchFamily="18" charset="0"/>
                        </a:rPr>
                        <a:t>0</a:t>
                      </a:r>
                      <a:endParaRPr sz="18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6990" algn="ctr">
                        <a:lnSpc>
                          <a:spcPct val="100000"/>
                        </a:lnSpc>
                        <a:spcBef>
                          <a:spcPts val="155"/>
                        </a:spcBef>
                      </a:pPr>
                      <a:r>
                        <a:rPr sz="1800" dirty="0">
                          <a:latin typeface="Times New Roman" panose="02020603050405020304" pitchFamily="18" charset="0"/>
                          <a:cs typeface="Times New Roman" panose="02020603050405020304" pitchFamily="18" charset="0"/>
                        </a:rPr>
                        <a:t>0</a:t>
                      </a:r>
                      <a:endParaRPr sz="18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6990" algn="ctr">
                        <a:lnSpc>
                          <a:spcPct val="100000"/>
                        </a:lnSpc>
                        <a:spcBef>
                          <a:spcPts val="155"/>
                        </a:spcBef>
                      </a:pPr>
                      <a:r>
                        <a:rPr sz="1800" spc="-5" dirty="0">
                          <a:latin typeface="Times New Roman" panose="02020603050405020304" pitchFamily="18" charset="0"/>
                          <a:cs typeface="Times New Roman" panose="02020603050405020304" pitchFamily="18" charset="0"/>
                        </a:rPr>
                        <a:t>1,7</a:t>
                      </a:r>
                      <a:endParaRPr sz="18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587829">
                <a:tc>
                  <a:txBody>
                    <a:bodyPr/>
                    <a:lstStyle/>
                    <a:p>
                      <a:pPr marL="46990" algn="ctr">
                        <a:lnSpc>
                          <a:spcPct val="100000"/>
                        </a:lnSpc>
                        <a:spcBef>
                          <a:spcPts val="155"/>
                        </a:spcBef>
                      </a:pPr>
                      <a:r>
                        <a:rPr sz="1800" dirty="0">
                          <a:latin typeface="Times New Roman" panose="02020603050405020304" pitchFamily="18" charset="0"/>
                          <a:cs typeface="Times New Roman" panose="02020603050405020304" pitchFamily="18" charset="0"/>
                        </a:rPr>
                        <a:t>0</a:t>
                      </a:r>
                      <a:endParaRPr sz="18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19050">
                      <a:solidFill>
                        <a:srgbClr val="000000"/>
                      </a:solidFill>
                      <a:prstDash val="solid"/>
                    </a:lnB>
                    <a:solidFill>
                      <a:srgbClr val="EAEAEA"/>
                    </a:solidFill>
                  </a:tcPr>
                </a:tc>
                <a:tc>
                  <a:txBody>
                    <a:bodyPr/>
                    <a:lstStyle/>
                    <a:p>
                      <a:pPr marL="46990" algn="ctr">
                        <a:lnSpc>
                          <a:spcPct val="100000"/>
                        </a:lnSpc>
                        <a:spcBef>
                          <a:spcPts val="155"/>
                        </a:spcBef>
                      </a:pPr>
                      <a:r>
                        <a:rPr sz="1800" dirty="0">
                          <a:latin typeface="Times New Roman" panose="02020603050405020304" pitchFamily="18" charset="0"/>
                          <a:cs typeface="Times New Roman" panose="02020603050405020304" pitchFamily="18" charset="0"/>
                        </a:rPr>
                        <a:t>0</a:t>
                      </a:r>
                      <a:endParaRPr sz="18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6350">
                      <a:solidFill>
                        <a:srgbClr val="000000"/>
                      </a:solidFill>
                      <a:prstDash val="solid"/>
                    </a:lnR>
                    <a:lnT w="6350">
                      <a:solidFill>
                        <a:srgbClr val="000000"/>
                      </a:solidFill>
                      <a:prstDash val="solid"/>
                    </a:lnT>
                    <a:lnB w="19050">
                      <a:solidFill>
                        <a:srgbClr val="000000"/>
                      </a:solidFill>
                      <a:prstDash val="solid"/>
                    </a:lnB>
                    <a:solidFill>
                      <a:srgbClr val="EAEAEA"/>
                    </a:solidFill>
                  </a:tcPr>
                </a:tc>
                <a:tc>
                  <a:txBody>
                    <a:bodyPr/>
                    <a:lstStyle/>
                    <a:p>
                      <a:pPr marL="46990" algn="ctr">
                        <a:lnSpc>
                          <a:spcPct val="100000"/>
                        </a:lnSpc>
                        <a:spcBef>
                          <a:spcPts val="155"/>
                        </a:spcBef>
                      </a:pPr>
                      <a:r>
                        <a:rPr sz="1800" dirty="0">
                          <a:latin typeface="Times New Roman" panose="02020603050405020304" pitchFamily="18" charset="0"/>
                          <a:cs typeface="Times New Roman" panose="02020603050405020304" pitchFamily="18" charset="0"/>
                        </a:rPr>
                        <a:t>2</a:t>
                      </a: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19050">
                      <a:solidFill>
                        <a:srgbClr val="000000"/>
                      </a:solidFill>
                      <a:prstDash val="solid"/>
                    </a:lnB>
                    <a:solidFill>
                      <a:srgbClr val="EAEAEA"/>
                    </a:solidFill>
                  </a:tcPr>
                </a:tc>
              </a:tr>
            </a:tbl>
          </a:graphicData>
        </a:graphic>
      </p:graphicFrame>
    </p:spTree>
    <p:extLst>
      <p:ext uri="{BB962C8B-B14F-4D97-AF65-F5344CB8AC3E}">
        <p14:creationId xmlns:p14="http://schemas.microsoft.com/office/powerpoint/2010/main" xmlns="" val="5875957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457200" y="838200"/>
            <a:ext cx="8229600" cy="5287963"/>
          </a:xfrm>
        </p:spPr>
        <p:txBody>
          <a:bodyPr>
            <a:normAutofit fontScale="62500" lnSpcReduction="20000"/>
          </a:bodyPr>
          <a:lstStyle/>
          <a:p>
            <a:pPr algn="just"/>
            <a:r>
              <a:rPr lang="ru-RU" dirty="0">
                <a:latin typeface="Times New Roman" panose="02020603050405020304" pitchFamily="18" charset="0"/>
                <a:cs typeface="Times New Roman" panose="02020603050405020304" pitchFamily="18" charset="0"/>
              </a:rPr>
              <a:t>Стога следи да се сума квадрата одступања која се не може објаснити моделом може поделити на суму квадрата одступања која потиче од експерименталне грешке SSpe (</a:t>
            </a:r>
            <a:r>
              <a:rPr lang="ru-RU" b="1" i="1" dirty="0">
                <a:latin typeface="Times New Roman" panose="02020603050405020304" pitchFamily="18" charset="0"/>
                <a:cs typeface="Times New Roman" panose="02020603050405020304" pitchFamily="18" charset="0"/>
              </a:rPr>
              <a:t>pe – pure error</a:t>
            </a:r>
            <a:r>
              <a:rPr lang="ru-RU" dirty="0">
                <a:latin typeface="Times New Roman" panose="02020603050405020304" pitchFamily="18" charset="0"/>
                <a:cs typeface="Times New Roman" panose="02020603050405020304" pitchFamily="18" charset="0"/>
              </a:rPr>
              <a:t>) и суму квадрата која потиче строго од неадекватности модела SSlof (</a:t>
            </a:r>
            <a:r>
              <a:rPr lang="ru-RU" b="1" i="1" dirty="0">
                <a:latin typeface="Times New Roman" panose="02020603050405020304" pitchFamily="18" charset="0"/>
                <a:cs typeface="Times New Roman" panose="02020603050405020304" pitchFamily="18" charset="0"/>
              </a:rPr>
              <a:t>lof – lack of fit</a:t>
            </a:r>
            <a:r>
              <a:rPr lang="ru-RU" dirty="0">
                <a:latin typeface="Times New Roman" panose="02020603050405020304" pitchFamily="18" charset="0"/>
                <a:cs typeface="Times New Roman" panose="02020603050405020304" pitchFamily="18" charset="0"/>
              </a:rPr>
              <a:t>)</a:t>
            </a:r>
          </a:p>
          <a:p>
            <a:pPr algn="just"/>
            <a:endParaRPr lang="ru-RU" dirty="0">
              <a:latin typeface="Times New Roman" panose="02020603050405020304" pitchFamily="18" charset="0"/>
              <a:cs typeface="Times New Roman" panose="02020603050405020304" pitchFamily="18" charset="0"/>
            </a:endParaRPr>
          </a:p>
          <a:p>
            <a:pPr algn="just"/>
            <a:r>
              <a:rPr lang="ru-RU" b="1" i="1" dirty="0">
                <a:latin typeface="Times New Roman" panose="02020603050405020304" pitchFamily="18" charset="0"/>
                <a:cs typeface="Times New Roman" panose="02020603050405020304" pitchFamily="18" charset="0"/>
              </a:rPr>
              <a:t>Lack of Fit </a:t>
            </a:r>
            <a:r>
              <a:rPr lang="ru-RU" dirty="0">
                <a:latin typeface="Times New Roman" panose="02020603050405020304" pitchFamily="18" charset="0"/>
                <a:cs typeface="Times New Roman" panose="02020603050405020304" pitchFamily="18" charset="0"/>
              </a:rPr>
              <a:t>тест процењује који део варирања одговора који се не може објаснити моделом потиче од експерименталне грешке. Може се испоставити да су сва факторским променама необјашњива варирања одговора заправо последице чисте експерименталне грешке, тако да ће наш модел у том случају бити </a:t>
            </a:r>
            <a:r>
              <a:rPr lang="ru-RU" dirty="0" smtClean="0">
                <a:latin typeface="Times New Roman" panose="02020603050405020304" pitchFamily="18" charset="0"/>
                <a:cs typeface="Times New Roman" panose="02020603050405020304" pitchFamily="18" charset="0"/>
              </a:rPr>
              <a:t>добар</a:t>
            </a:r>
            <a:endParaRPr lang="sr-Latn-RS" dirty="0" smtClean="0">
              <a:latin typeface="Times New Roman" panose="02020603050405020304" pitchFamily="18" charset="0"/>
              <a:cs typeface="Times New Roman" panose="02020603050405020304" pitchFamily="18" charset="0"/>
            </a:endParaRPr>
          </a:p>
          <a:p>
            <a:pPr algn="just"/>
            <a:endParaRPr lang="sr-Latn-RS" dirty="0"/>
          </a:p>
          <a:p>
            <a:pPr algn="just"/>
            <a:r>
              <a:rPr lang="sr-Latn-RS" b="1" i="1" dirty="0" err="1" smtClean="0">
                <a:latin typeface="Times New Roman" panose="02020603050405020304" pitchFamily="18" charset="0"/>
                <a:cs typeface="Times New Roman" panose="02020603050405020304" pitchFamily="18" charset="0"/>
              </a:rPr>
              <a:t>Adjusted</a:t>
            </a:r>
            <a:r>
              <a:rPr lang="sr-Latn-RS" b="1" i="1" dirty="0" smtClean="0">
                <a:latin typeface="Times New Roman" panose="02020603050405020304" pitchFamily="18" charset="0"/>
                <a:cs typeface="Times New Roman" panose="02020603050405020304" pitchFamily="18" charset="0"/>
              </a:rPr>
              <a:t> </a:t>
            </a:r>
            <a:r>
              <a:rPr lang="sr-Latn-RS" b="1" i="1" dirty="0">
                <a:latin typeface="Times New Roman" panose="02020603050405020304" pitchFamily="18" charset="0"/>
                <a:cs typeface="Times New Roman" panose="02020603050405020304" pitchFamily="18" charset="0"/>
              </a:rPr>
              <a:t>R</a:t>
            </a:r>
            <a:r>
              <a:rPr lang="sr-Latn-RS" b="1" i="1" baseline="30000" dirty="0">
                <a:latin typeface="Times New Roman" panose="02020603050405020304" pitchFamily="18" charset="0"/>
                <a:cs typeface="Times New Roman" panose="02020603050405020304" pitchFamily="18" charset="0"/>
              </a:rPr>
              <a:t>2 </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узима</a:t>
            </a:r>
            <a:r>
              <a:rPr lang="sr-Latn-RS" dirty="0">
                <a:latin typeface="Times New Roman" panose="02020603050405020304" pitchFamily="18" charset="0"/>
                <a:cs typeface="Times New Roman" panose="02020603050405020304" pitchFamily="18" charset="0"/>
              </a:rPr>
              <a:t> у </a:t>
            </a:r>
            <a:r>
              <a:rPr lang="sr-Latn-RS" dirty="0" err="1">
                <a:latin typeface="Times New Roman" panose="02020603050405020304" pitchFamily="18" charset="0"/>
                <a:cs typeface="Times New Roman" panose="02020603050405020304" pitchFamily="18" charset="0"/>
              </a:rPr>
              <a:t>обзир</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број</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степени</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слободе</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т.ј</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коригује</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процену</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поузданости</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модела</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на</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основу</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броја</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експеримената</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из</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којих</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је</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он</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изведен</a:t>
            </a:r>
            <a:endParaRPr lang="sr-Latn-RS" dirty="0">
              <a:latin typeface="Times New Roman" panose="02020603050405020304" pitchFamily="18" charset="0"/>
              <a:cs typeface="Times New Roman" panose="02020603050405020304" pitchFamily="18" charset="0"/>
            </a:endParaRPr>
          </a:p>
          <a:p>
            <a:pPr algn="just"/>
            <a:r>
              <a:rPr lang="sr-Latn-RS" b="1" i="1" dirty="0" err="1">
                <a:latin typeface="Times New Roman" panose="02020603050405020304" pitchFamily="18" charset="0"/>
                <a:cs typeface="Times New Roman" panose="02020603050405020304" pitchFamily="18" charset="0"/>
              </a:rPr>
              <a:t>Predicted</a:t>
            </a:r>
            <a:r>
              <a:rPr lang="sr-Latn-RS" b="1" i="1" dirty="0">
                <a:latin typeface="Times New Roman" panose="02020603050405020304" pitchFamily="18" charset="0"/>
                <a:cs typeface="Times New Roman" panose="02020603050405020304" pitchFamily="18" charset="0"/>
              </a:rPr>
              <a:t> R</a:t>
            </a:r>
            <a:r>
              <a:rPr lang="sr-Latn-RS" b="1" i="1" baseline="30000" dirty="0">
                <a:latin typeface="Times New Roman" panose="02020603050405020304" pitchFamily="18" charset="0"/>
                <a:cs typeface="Times New Roman" panose="02020603050405020304" pitchFamily="18" charset="0"/>
              </a:rPr>
              <a:t>2 </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мери</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колико</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добро</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модел</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предвиђа</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вредност</a:t>
            </a:r>
            <a:r>
              <a:rPr lang="sr-Latn-RS" dirty="0">
                <a:latin typeface="Times New Roman" panose="02020603050405020304" pitchFamily="18" charset="0"/>
                <a:cs typeface="Times New Roman" panose="02020603050405020304" pitchFamily="18" charset="0"/>
              </a:rPr>
              <a:t> </a:t>
            </a:r>
            <a:r>
              <a:rPr lang="sr-Latn-RS" dirty="0" err="1" smtClean="0">
                <a:latin typeface="Times New Roman" panose="02020603050405020304" pitchFamily="18" charset="0"/>
                <a:cs typeface="Times New Roman" panose="02020603050405020304" pitchFamily="18" charset="0"/>
              </a:rPr>
              <a:t>одговора</a:t>
            </a:r>
            <a:endParaRPr lang="sr-Latn-RS" dirty="0" smtClean="0">
              <a:latin typeface="Times New Roman" panose="02020603050405020304" pitchFamily="18" charset="0"/>
              <a:cs typeface="Times New Roman" panose="02020603050405020304" pitchFamily="18" charset="0"/>
            </a:endParaRPr>
          </a:p>
          <a:p>
            <a:pPr algn="just"/>
            <a:endParaRPr lang="sr-Latn-RS" dirty="0" smtClean="0"/>
          </a:p>
          <a:p>
            <a:pPr algn="just"/>
            <a:r>
              <a:rPr lang="sr-Latn-RS" dirty="0" err="1" smtClean="0">
                <a:latin typeface="Times New Roman" panose="02020603050405020304" pitchFamily="18" charset="0"/>
                <a:cs typeface="Times New Roman" panose="02020603050405020304" pitchFamily="18" charset="0"/>
              </a:rPr>
              <a:t>Да</a:t>
            </a:r>
            <a:r>
              <a:rPr lang="sr-Latn-RS" dirty="0" smtClean="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би</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се</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сматрао</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поузданим</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математички</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модел</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мора</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показати</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велике</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вредности</a:t>
            </a:r>
            <a:r>
              <a:rPr lang="sr-Latn-RS" dirty="0">
                <a:latin typeface="Times New Roman" panose="02020603050405020304" pitchFamily="18" charset="0"/>
                <a:cs typeface="Times New Roman" panose="02020603050405020304" pitchFamily="18" charset="0"/>
              </a:rPr>
              <a:t> R</a:t>
            </a:r>
            <a:r>
              <a:rPr lang="sr-Latn-RS" baseline="30000" dirty="0">
                <a:latin typeface="Times New Roman" panose="02020603050405020304" pitchFamily="18" charset="0"/>
                <a:cs typeface="Times New Roman" panose="02020603050405020304" pitchFamily="18" charset="0"/>
              </a:rPr>
              <a:t>2</a:t>
            </a:r>
            <a:r>
              <a:rPr lang="sr-Latn-RS" dirty="0">
                <a:latin typeface="Times New Roman" panose="02020603050405020304" pitchFamily="18" charset="0"/>
                <a:cs typeface="Times New Roman" panose="02020603050405020304" pitchFamily="18" charset="0"/>
              </a:rPr>
              <a:t> и </a:t>
            </a:r>
            <a:r>
              <a:rPr lang="sr-Latn-RS" b="1" i="1" dirty="0" err="1">
                <a:latin typeface="Times New Roman" panose="02020603050405020304" pitchFamily="18" charset="0"/>
                <a:cs typeface="Times New Roman" panose="02020603050405020304" pitchFamily="18" charset="0"/>
              </a:rPr>
              <a:t>Lack</a:t>
            </a:r>
            <a:r>
              <a:rPr lang="sr-Latn-RS" b="1" i="1" dirty="0">
                <a:latin typeface="Times New Roman" panose="02020603050405020304" pitchFamily="18" charset="0"/>
                <a:cs typeface="Times New Roman" panose="02020603050405020304" pitchFamily="18" charset="0"/>
              </a:rPr>
              <a:t> </a:t>
            </a:r>
            <a:r>
              <a:rPr lang="sr-Latn-RS" b="1" i="1" dirty="0" err="1">
                <a:latin typeface="Times New Roman" panose="02020603050405020304" pitchFamily="18" charset="0"/>
                <a:cs typeface="Times New Roman" panose="02020603050405020304" pitchFamily="18" charset="0"/>
              </a:rPr>
              <a:t>of</a:t>
            </a:r>
            <a:r>
              <a:rPr lang="sr-Latn-RS" b="1" i="1" dirty="0">
                <a:latin typeface="Times New Roman" panose="02020603050405020304" pitchFamily="18" charset="0"/>
                <a:cs typeface="Times New Roman" panose="02020603050405020304" pitchFamily="18" charset="0"/>
              </a:rPr>
              <a:t> </a:t>
            </a:r>
            <a:r>
              <a:rPr lang="sr-Latn-RS" b="1" i="1" dirty="0" err="1">
                <a:latin typeface="Times New Roman" panose="02020603050405020304" pitchFamily="18" charset="0"/>
                <a:cs typeface="Times New Roman" panose="02020603050405020304" pitchFamily="18" charset="0"/>
              </a:rPr>
              <a:t>Fit</a:t>
            </a:r>
            <a:r>
              <a:rPr lang="sr-Latn-RS" b="1" i="1"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вредност</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која</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статистички</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није</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значајна</a:t>
            </a:r>
            <a:r>
              <a:rPr lang="sr-Latn-RS" dirty="0">
                <a:latin typeface="Times New Roman" panose="02020603050405020304" pitchFamily="18" charset="0"/>
                <a:cs typeface="Times New Roman" panose="02020603050405020304" pitchFamily="18" charset="0"/>
              </a:rPr>
              <a:t>!</a:t>
            </a:r>
          </a:p>
          <a:p>
            <a:pPr algn="just"/>
            <a:endParaRPr lang="sr-Latn-RS" dirty="0">
              <a:latin typeface="Times New Roman" panose="02020603050405020304" pitchFamily="18" charset="0"/>
              <a:cs typeface="Times New Roman" panose="02020603050405020304" pitchFamily="18" charset="0"/>
            </a:endParaRPr>
          </a:p>
          <a:p>
            <a:pPr algn="just"/>
            <a:endParaRPr lang="ru-RU" dirty="0"/>
          </a:p>
          <a:p>
            <a:pPr algn="just"/>
            <a:endParaRPr lang="sr-Latn-RS" dirty="0"/>
          </a:p>
        </p:txBody>
      </p:sp>
    </p:spTree>
    <p:extLst>
      <p:ext uri="{BB962C8B-B14F-4D97-AF65-F5344CB8AC3E}">
        <p14:creationId xmlns:p14="http://schemas.microsoft.com/office/powerpoint/2010/main" xmlns="" val="31958972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r-Cyrl-RS" sz="3200" b="1" dirty="0" smtClean="0">
                <a:latin typeface="Times New Roman" panose="02020603050405020304" pitchFamily="18" charset="0"/>
                <a:cs typeface="Times New Roman" panose="02020603050405020304" pitchFamily="18" charset="0"/>
              </a:rPr>
              <a:t>ЗАКЉУЧЦИ</a:t>
            </a:r>
            <a:endParaRPr lang="sr-Latn-RS" sz="3200" b="1" dirty="0">
              <a:latin typeface="Times New Roman" panose="02020603050405020304" pitchFamily="18" charset="0"/>
              <a:cs typeface="Times New Roman" panose="02020603050405020304" pitchFamily="18" charset="0"/>
            </a:endParaRPr>
          </a:p>
        </p:txBody>
      </p:sp>
      <p:sp>
        <p:nvSpPr>
          <p:cNvPr id="3" name="Čuvar mesta za sadržaj 2"/>
          <p:cNvSpPr>
            <a:spLocks noGrp="1"/>
          </p:cNvSpPr>
          <p:nvPr>
            <p:ph idx="1"/>
          </p:nvPr>
        </p:nvSpPr>
        <p:spPr/>
        <p:txBody>
          <a:bodyPr>
            <a:normAutofit fontScale="85000" lnSpcReduction="10000"/>
          </a:bodyPr>
          <a:lstStyle/>
          <a:p>
            <a:pPr algn="just">
              <a:lnSpc>
                <a:spcPct val="150000"/>
              </a:lnSpc>
              <a:buNone/>
            </a:pPr>
            <a:r>
              <a:rPr lang="sr-Cyrl-RS" dirty="0" smtClean="0">
                <a:latin typeface="Times New Roman" pitchFamily="18" charset="0"/>
                <a:cs typeface="Times New Roman" pitchFamily="18" charset="0"/>
              </a:rPr>
              <a:t>Веома често један сет експеримената није довољан па се подаци из првог сета користе у циљу:</a:t>
            </a:r>
          </a:p>
          <a:p>
            <a:pPr marL="514350" indent="-514350" algn="just">
              <a:lnSpc>
                <a:spcPct val="150000"/>
              </a:lnSpc>
              <a:buFont typeface="+mj-lt"/>
              <a:buAutoNum type="arabicPeriod"/>
            </a:pPr>
            <a:r>
              <a:rPr lang="sr-Cyrl-RS" dirty="0" smtClean="0">
                <a:latin typeface="Times New Roman" pitchFamily="18" charset="0"/>
                <a:cs typeface="Times New Roman" pitchFamily="18" charset="0"/>
              </a:rPr>
              <a:t>Елиминисања нежељених фактора</a:t>
            </a:r>
          </a:p>
          <a:p>
            <a:pPr marL="514350" indent="-514350" algn="just">
              <a:lnSpc>
                <a:spcPct val="150000"/>
              </a:lnSpc>
              <a:buFont typeface="+mj-lt"/>
              <a:buAutoNum type="arabicPeriod"/>
            </a:pPr>
            <a:r>
              <a:rPr lang="sr-Cyrl-RS" dirty="0" smtClean="0">
                <a:latin typeface="Times New Roman" pitchFamily="18" charset="0"/>
                <a:cs typeface="Times New Roman" pitchFamily="18" charset="0"/>
              </a:rPr>
              <a:t>Поновног дефинисања области извођења експеримента</a:t>
            </a:r>
          </a:p>
          <a:p>
            <a:pPr marL="514350" indent="-514350" algn="just">
              <a:lnSpc>
                <a:spcPct val="150000"/>
              </a:lnSpc>
              <a:buFont typeface="+mj-lt"/>
              <a:buAutoNum type="arabicPeriod"/>
            </a:pPr>
            <a:r>
              <a:rPr lang="sr-Cyrl-RS" dirty="0" smtClean="0">
                <a:latin typeface="Times New Roman" pitchFamily="18" charset="0"/>
                <a:cs typeface="Times New Roman" pitchFamily="18" charset="0"/>
              </a:rPr>
              <a:t>Модификације постављеног математичког модела</a:t>
            </a:r>
          </a:p>
          <a:p>
            <a:pPr marL="0" indent="0" algn="just">
              <a:lnSpc>
                <a:spcPct val="150000"/>
              </a:lnSpc>
              <a:buNone/>
            </a:pPr>
            <a:endParaRPr lang="sr-Cyrl-RS" dirty="0" smtClean="0">
              <a:latin typeface="Times New Roman" pitchFamily="18" charset="0"/>
              <a:cs typeface="Times New Roman" pitchFamily="18" charset="0"/>
            </a:endParaRPr>
          </a:p>
          <a:p>
            <a:pPr marL="0" indent="0" algn="just">
              <a:lnSpc>
                <a:spcPct val="150000"/>
              </a:lnSpc>
              <a:buNone/>
            </a:pPr>
            <a:endParaRPr lang="sr-Latn-RS" dirty="0">
              <a:latin typeface="Times New Roman" pitchFamily="18" charset="0"/>
              <a:cs typeface="Times New Roman" pitchFamily="18" charset="0"/>
            </a:endParaRPr>
          </a:p>
        </p:txBody>
      </p:sp>
    </p:spTree>
    <p:extLst>
      <p:ext uri="{BB962C8B-B14F-4D97-AF65-F5344CB8AC3E}">
        <p14:creationId xmlns:p14="http://schemas.microsoft.com/office/powerpoint/2010/main" xmlns="" val="3791597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latin typeface="Times New Roman" pitchFamily="18" charset="0"/>
                <a:cs typeface="Times New Roman" pitchFamily="18" charset="0"/>
              </a:rPr>
              <a:t>Методе оптимизације</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r>
              <a:rPr lang="sr-Cyrl-RS" sz="2000" dirty="0" smtClean="0">
                <a:latin typeface="Times New Roman" pitchFamily="18" charset="0"/>
                <a:cs typeface="Times New Roman" pitchFamily="18" charset="0"/>
              </a:rPr>
              <a:t>Успешна метода оптимизације има следећа својства:</a:t>
            </a:r>
          </a:p>
          <a:p>
            <a:pPr algn="just"/>
            <a:r>
              <a:rPr lang="sr-Cyrl-RS" sz="2000" dirty="0" smtClean="0">
                <a:latin typeface="Times New Roman" pitchFamily="18" charset="0"/>
                <a:cs typeface="Times New Roman" pitchFamily="18" charset="0"/>
              </a:rPr>
              <a:t>она обухвата серију ексерименталних услова који обезбеђујуоптимални одзив, или, бар одзив који је близак оптималном, а све то са најмањим могућим бројем експерименталних испитивања;</a:t>
            </a:r>
          </a:p>
          <a:p>
            <a:pPr algn="just"/>
            <a:r>
              <a:rPr lang="sr-Cyrl-RS" sz="2000" dirty="0" smtClean="0">
                <a:latin typeface="Times New Roman" pitchFamily="18" charset="0"/>
                <a:cs typeface="Times New Roman" pitchFamily="18" charset="0"/>
              </a:rPr>
              <a:t>брзина и предности су од изузетног значаја, а често је довољно применити методу која је близу оптималне, али са најмањим бројем корака.</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smtClean="0">
                <a:latin typeface="Times New Roman" pitchFamily="18" charset="0"/>
                <a:cs typeface="Times New Roman" pitchFamily="18" charset="0"/>
              </a:rPr>
              <a:t>Избор</a:t>
            </a:r>
            <a:r>
              <a:rPr lang="sr-Latn-R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дизајна</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gn="just"/>
            <a:r>
              <a:rPr lang="sr-Cyrl-RS" sz="2000" dirty="0" smtClean="0">
                <a:latin typeface="Times New Roman" pitchFamily="18" charset="0"/>
                <a:cs typeface="Times New Roman" pitchFamily="18" charset="0"/>
              </a:rPr>
              <a:t>Одабир</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дизајна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ће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користити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одговарајући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проблем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зависи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врсте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испитиваних</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фактора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њихових</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интервала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варирања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прихватљивог</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броја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експеримената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очекивања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аналитичара</a:t>
            </a:r>
            <a:r>
              <a:rPr lang="en-US" sz="2000" dirty="0" smtClean="0">
                <a:latin typeface="Times New Roman" pitchFamily="18" charset="0"/>
                <a:cs typeface="Times New Roman" pitchFamily="18" charset="0"/>
              </a:rPr>
              <a:t>.</a:t>
            </a:r>
            <a:endParaRPr lang="sr-Cyrl-RS" sz="2000"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Важна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карактеристика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сваког</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дизајна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број</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нивоа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којима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испитују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фактори</a:t>
            </a:r>
            <a:r>
              <a:rPr lang="en-US" sz="2000" dirty="0" smtClean="0">
                <a:latin typeface="Times New Roman" pitchFamily="18" charset="0"/>
                <a:cs typeface="Times New Roman" pitchFamily="18" charset="0"/>
              </a:rPr>
              <a:t>. </a:t>
            </a:r>
            <a:endParaRPr lang="sr-Cyrl-RS" sz="2000"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Дизајни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оптимизацију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методе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најчешће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анализирају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три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нивоа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сваки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фактор</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што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омогућава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апроксимацију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функције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циља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полиномом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другог</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степена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чије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променљиве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одговарају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посматраним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факторима</a:t>
            </a:r>
            <a:r>
              <a:rPr lang="en-US" sz="2000" dirty="0" smtClean="0">
                <a:latin typeface="Times New Roman" pitchFamily="18" charset="0"/>
                <a:cs typeface="Times New Roman" pitchFamily="18" charset="0"/>
              </a:rPr>
              <a:t>. </a:t>
            </a:r>
            <a:endParaRPr lang="sr-Cyrl-RS" sz="2000"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Уколико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очекује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ће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линеарна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функција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моћи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опише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зависност</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одговарајући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начин</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могућа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примена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пуног</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факторског</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дизајна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испитује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два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нивоа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фактора.</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b="1" spc="-5" dirty="0" smtClean="0">
                <a:solidFill>
                  <a:srgbClr val="CC0000"/>
                </a:solidFill>
                <a:latin typeface="Times New Roman" pitchFamily="18" charset="0"/>
                <a:cs typeface="Times New Roman" pitchFamily="18" charset="0"/>
              </a:rPr>
              <a:t>Централни композициони дизајн</a:t>
            </a:r>
            <a:endParaRPr lang="en-US" sz="2800" dirty="0"/>
          </a:p>
        </p:txBody>
      </p:sp>
      <p:sp>
        <p:nvSpPr>
          <p:cNvPr id="3" name="Content Placeholder 2"/>
          <p:cNvSpPr>
            <a:spLocks noGrp="1"/>
          </p:cNvSpPr>
          <p:nvPr>
            <p:ph idx="1"/>
          </p:nvPr>
        </p:nvSpPr>
        <p:spPr>
          <a:xfrm>
            <a:off x="457200" y="1600200"/>
            <a:ext cx="8229600" cy="4829196"/>
          </a:xfrm>
        </p:spPr>
        <p:txBody>
          <a:bodyPr>
            <a:normAutofit/>
          </a:bodyPr>
          <a:lstStyle/>
          <a:p>
            <a:pPr algn="just"/>
            <a:r>
              <a:rPr lang="sr-Cyrl-RS" sz="2000" dirty="0" smtClean="0">
                <a:latin typeface="Times New Roman" pitchFamily="18" charset="0"/>
                <a:cs typeface="Times New Roman" pitchFamily="18" charset="0"/>
              </a:rPr>
              <a:t>Централни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композитни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дизајн</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садржи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уграђени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факторијски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или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фракционисани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факторијски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дизајн</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са</a:t>
            </a:r>
            <a:r>
              <a:rPr lang="sr-Latn-R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централним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тачкама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увећавају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групом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аксијалних</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тачака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омогућавају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уради</a:t>
            </a:r>
            <a:r>
              <a:rPr lang="sr-Latn-R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процена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закривљења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површинском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дијаграму</a:t>
            </a:r>
            <a:r>
              <a:rPr lang="en-US" sz="2000" dirty="0" smtClean="0">
                <a:latin typeface="Times New Roman" pitchFamily="18" charset="0"/>
                <a:cs typeface="Times New Roman" pitchFamily="18" charset="0"/>
              </a:rPr>
              <a:t>. </a:t>
            </a:r>
            <a:endParaRPr lang="sr-Latn-RS" sz="2000" dirty="0" smtClean="0">
              <a:latin typeface="Times New Roman" pitchFamily="18" charset="0"/>
              <a:cs typeface="Times New Roman" pitchFamily="18" charset="0"/>
            </a:endParaRPr>
          </a:p>
          <a:p>
            <a:pPr algn="just"/>
            <a:endParaRPr lang="sr-Latn-RS" sz="2000" dirty="0" smtClean="0">
              <a:latin typeface="Times New Roman" pitchFamily="18" charset="0"/>
              <a:cs typeface="Times New Roman" pitchFamily="18" charset="0"/>
            </a:endParaRPr>
          </a:p>
          <a:p>
            <a:pPr algn="just"/>
            <a:endParaRPr lang="sr-Latn-RS" sz="2000" dirty="0" smtClean="0">
              <a:latin typeface="Times New Roman" pitchFamily="18" charset="0"/>
              <a:cs typeface="Times New Roman" pitchFamily="18" charset="0"/>
            </a:endParaRPr>
          </a:p>
          <a:p>
            <a:pPr algn="just"/>
            <a:endParaRPr lang="sr-Latn-RS" sz="2000" dirty="0" smtClean="0">
              <a:latin typeface="Times New Roman" pitchFamily="18" charset="0"/>
              <a:cs typeface="Times New Roman" pitchFamily="18" charset="0"/>
            </a:endParaRPr>
          </a:p>
          <a:p>
            <a:pPr algn="just"/>
            <a:endParaRPr lang="sr-Latn-RS" sz="2000" dirty="0" smtClean="0">
              <a:latin typeface="Times New Roman" pitchFamily="18" charset="0"/>
              <a:cs typeface="Times New Roman" pitchFamily="18" charset="0"/>
            </a:endParaRPr>
          </a:p>
          <a:p>
            <a:pPr algn="just"/>
            <a:endParaRPr lang="sr-Latn-RS" sz="2000" dirty="0" smtClean="0">
              <a:latin typeface="Times New Roman" pitchFamily="18" charset="0"/>
              <a:cs typeface="Times New Roman" pitchFamily="18" charset="0"/>
            </a:endParaRPr>
          </a:p>
          <a:p>
            <a:pPr algn="just"/>
            <a:endParaRPr lang="sr-Latn-RS" sz="2000"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Централни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композитни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дизајн</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садржи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два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пута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више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аксијаних</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тачака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односу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број</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испитиванихпараметара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значи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аксијалне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тачке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представљају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нове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нивое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ниски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високи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сваки</a:t>
            </a:r>
            <a:r>
              <a:rPr lang="sr-Latn-R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испитивани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параметар</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2143108" y="2928934"/>
            <a:ext cx="4816169" cy="221457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792162"/>
          </a:xfrm>
        </p:spPr>
        <p:txBody>
          <a:bodyPr>
            <a:normAutofit/>
          </a:bodyPr>
          <a:lstStyle/>
          <a:p>
            <a:r>
              <a:rPr lang="sr-Cyrl-RS" sz="2800" b="1" spc="-5" dirty="0">
                <a:solidFill>
                  <a:srgbClr val="CC0000"/>
                </a:solidFill>
                <a:latin typeface="Times New Roman" pitchFamily="18" charset="0"/>
                <a:cs typeface="Times New Roman" pitchFamily="18" charset="0"/>
              </a:rPr>
              <a:t>Централни композициони </a:t>
            </a:r>
            <a:r>
              <a:rPr lang="sr-Cyrl-RS" sz="2800" b="1" spc="-5" dirty="0" smtClean="0">
                <a:solidFill>
                  <a:srgbClr val="CC0000"/>
                </a:solidFill>
                <a:latin typeface="Times New Roman" pitchFamily="18" charset="0"/>
                <a:cs typeface="Times New Roman" pitchFamily="18" charset="0"/>
              </a:rPr>
              <a:t>дизајн</a:t>
            </a:r>
            <a:endParaRPr lang="sr-Latn-RS" sz="2800" dirty="0">
              <a:latin typeface="Times New Roman" pitchFamily="18" charset="0"/>
              <a:cs typeface="Times New Roman" pitchFamily="18" charset="0"/>
            </a:endParaRPr>
          </a:p>
        </p:txBody>
      </p:sp>
      <p:sp>
        <p:nvSpPr>
          <p:cNvPr id="3" name="Čuvar mesta za tekst 2"/>
          <p:cNvSpPr>
            <a:spLocks noGrp="1"/>
          </p:cNvSpPr>
          <p:nvPr>
            <p:ph type="body" idx="1"/>
          </p:nvPr>
        </p:nvSpPr>
        <p:spPr>
          <a:xfrm>
            <a:off x="457200" y="1087438"/>
            <a:ext cx="4040188" cy="639762"/>
          </a:xfrm>
        </p:spPr>
        <p:txBody>
          <a:bodyPr>
            <a:normAutofit fontScale="25000" lnSpcReduction="20000"/>
          </a:bodyPr>
          <a:lstStyle/>
          <a:p>
            <a:r>
              <a:rPr lang="ru-RU" sz="6400" spc="-5" dirty="0">
                <a:latin typeface="Times New Roman" panose="02020603050405020304" pitchFamily="18" charset="0"/>
                <a:cs typeface="Times New Roman" panose="02020603050405020304" pitchFamily="18" charset="0"/>
              </a:rPr>
              <a:t>Пун факторски дизајн, 2</a:t>
            </a:r>
            <a:r>
              <a:rPr lang="ru-RU" sz="6400" spc="-5" baseline="30000" dirty="0">
                <a:latin typeface="Times New Roman" panose="02020603050405020304" pitchFamily="18" charset="0"/>
                <a:cs typeface="Times New Roman" panose="02020603050405020304" pitchFamily="18" charset="0"/>
              </a:rPr>
              <a:t>к</a:t>
            </a:r>
            <a:r>
              <a:rPr lang="ru-RU" sz="6400" spc="-5" dirty="0">
                <a:latin typeface="Times New Roman" panose="02020603050405020304" pitchFamily="18" charset="0"/>
                <a:cs typeface="Times New Roman" panose="02020603050405020304" pitchFamily="18" charset="0"/>
              </a:rPr>
              <a:t>  експеримената + централне  </a:t>
            </a:r>
            <a:r>
              <a:rPr lang="ru-RU" sz="6400" spc="-5" dirty="0" smtClean="0">
                <a:latin typeface="Times New Roman" panose="02020603050405020304" pitchFamily="18" charset="0"/>
                <a:cs typeface="Times New Roman" panose="02020603050405020304" pitchFamily="18" charset="0"/>
              </a:rPr>
              <a:t>тачке</a:t>
            </a:r>
            <a:endParaRPr lang="ru-RU" sz="6400" spc="-5" dirty="0">
              <a:latin typeface="Times New Roman" panose="02020603050405020304" pitchFamily="18" charset="0"/>
              <a:cs typeface="Times New Roman" panose="02020603050405020304" pitchFamily="18" charset="0"/>
            </a:endParaRPr>
          </a:p>
        </p:txBody>
      </p:sp>
      <p:sp>
        <p:nvSpPr>
          <p:cNvPr id="5" name="Čuvar mesta za tekst 4"/>
          <p:cNvSpPr>
            <a:spLocks noGrp="1"/>
          </p:cNvSpPr>
          <p:nvPr>
            <p:ph type="body" sz="quarter" idx="3"/>
          </p:nvPr>
        </p:nvSpPr>
        <p:spPr>
          <a:xfrm>
            <a:off x="4645024" y="1087438"/>
            <a:ext cx="4041775" cy="639762"/>
          </a:xfrm>
        </p:spPr>
        <p:txBody>
          <a:bodyPr>
            <a:noAutofit/>
          </a:bodyPr>
          <a:lstStyle/>
          <a:p>
            <a:r>
              <a:rPr lang="sr-Cyrl-RS" sz="1800" spc="-5" dirty="0">
                <a:latin typeface="Times New Roman" panose="02020603050405020304" pitchFamily="18" charset="0"/>
                <a:cs typeface="Times New Roman" panose="02020603050405020304" pitchFamily="18" charset="0"/>
              </a:rPr>
              <a:t>Звезда дизајн, 2*к </a:t>
            </a:r>
            <a:r>
              <a:rPr lang="sr-Cyrl-RS" sz="1800" spc="-5" dirty="0" smtClean="0">
                <a:latin typeface="Times New Roman" panose="02020603050405020304" pitchFamily="18" charset="0"/>
                <a:cs typeface="Times New Roman" panose="02020603050405020304" pitchFamily="18" charset="0"/>
              </a:rPr>
              <a:t>експеримената</a:t>
            </a:r>
            <a:endParaRPr lang="sr-Cyrl-RS" sz="1800" spc="-5" dirty="0">
              <a:latin typeface="Times New Roman" panose="02020603050405020304" pitchFamily="18" charset="0"/>
              <a:cs typeface="Times New Roman" panose="02020603050405020304" pitchFamily="18" charset="0"/>
            </a:endParaRPr>
          </a:p>
        </p:txBody>
      </p:sp>
      <p:sp>
        <p:nvSpPr>
          <p:cNvPr id="6" name="Čuvar mesta za sadržaj 5"/>
          <p:cNvSpPr>
            <a:spLocks noGrp="1"/>
          </p:cNvSpPr>
          <p:nvPr>
            <p:ph sz="quarter" idx="4"/>
          </p:nvPr>
        </p:nvSpPr>
        <p:spPr>
          <a:xfrm>
            <a:off x="4645025" y="1747838"/>
            <a:ext cx="4041775" cy="4378325"/>
          </a:xfrm>
        </p:spPr>
        <p:txBody>
          <a:bodyPr>
            <a:normAutofit/>
          </a:bodyPr>
          <a:lstStyle/>
          <a:p>
            <a:pPr algn="just">
              <a:lnSpc>
                <a:spcPct val="150000"/>
              </a:lnSpc>
            </a:pPr>
            <a:r>
              <a:rPr lang="sr-Latn-RS" sz="2000" dirty="0" err="1">
                <a:latin typeface="Times New Roman" panose="02020603050405020304" pitchFamily="18" charset="0"/>
                <a:cs typeface="Times New Roman" panose="02020603050405020304" pitchFamily="18" charset="0"/>
              </a:rPr>
              <a:t>Звезда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дизајн</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гради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тако</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што</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један</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фактор</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варира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од</a:t>
            </a:r>
            <a:r>
              <a:rPr lang="sr-Latn-RS" sz="2000" dirty="0">
                <a:latin typeface="Times New Roman" panose="02020603050405020304" pitchFamily="18" charset="0"/>
                <a:cs typeface="Times New Roman" panose="02020603050405020304" pitchFamily="18" charset="0"/>
              </a:rPr>
              <a:t> - α </a:t>
            </a:r>
            <a:r>
              <a:rPr lang="sr-Latn-RS" sz="2000" dirty="0" err="1">
                <a:latin typeface="Times New Roman" panose="02020603050405020304" pitchFamily="18" charset="0"/>
                <a:cs typeface="Times New Roman" panose="02020603050405020304" pitchFamily="18" charset="0"/>
              </a:rPr>
              <a:t>до</a:t>
            </a:r>
            <a:r>
              <a:rPr lang="sr-Latn-RS" sz="2000" dirty="0">
                <a:latin typeface="Times New Roman" panose="02020603050405020304" pitchFamily="18" charset="0"/>
                <a:cs typeface="Times New Roman" panose="02020603050405020304" pitchFamily="18" charset="0"/>
              </a:rPr>
              <a:t> + α </a:t>
            </a:r>
            <a:r>
              <a:rPr lang="sr-Latn-RS" sz="2000" dirty="0" err="1">
                <a:latin typeface="Times New Roman" panose="02020603050405020304" pitchFamily="18" charset="0"/>
                <a:cs typeface="Times New Roman" panose="02020603050405020304" pitchFamily="18" charset="0"/>
              </a:rPr>
              <a:t>док</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сви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остали</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држе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на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константном</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нивоу</a:t>
            </a:r>
            <a:r>
              <a:rPr lang="sr-Latn-RS" sz="2000" dirty="0">
                <a:latin typeface="Times New Roman" panose="02020603050405020304" pitchFamily="18" charset="0"/>
                <a:cs typeface="Times New Roman" panose="02020603050405020304" pitchFamily="18" charset="0"/>
              </a:rPr>
              <a:t> α </a:t>
            </a:r>
            <a:r>
              <a:rPr lang="sr-Latn-RS" sz="2000" dirty="0" err="1">
                <a:latin typeface="Times New Roman" panose="02020603050405020304" pitchFamily="18" charset="0"/>
                <a:cs typeface="Times New Roman" panose="02020603050405020304" pitchFamily="18" charset="0"/>
              </a:rPr>
              <a:t>је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вредност</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која</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се</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унапред</a:t>
            </a:r>
            <a:r>
              <a:rPr lang="sr-Latn-RS" sz="2000" dirty="0">
                <a:latin typeface="Times New Roman" panose="02020603050405020304" pitchFamily="18" charset="0"/>
                <a:cs typeface="Times New Roman" panose="02020603050405020304" pitchFamily="18" charset="0"/>
              </a:rPr>
              <a:t> </a:t>
            </a:r>
            <a:r>
              <a:rPr lang="sr-Latn-RS" sz="2000" dirty="0" err="1">
                <a:latin typeface="Times New Roman" panose="02020603050405020304" pitchFamily="18" charset="0"/>
                <a:cs typeface="Times New Roman" panose="02020603050405020304" pitchFamily="18" charset="0"/>
              </a:rPr>
              <a:t>задаје</a:t>
            </a:r>
            <a:endParaRPr lang="sr-Latn-RS" sz="2000" dirty="0">
              <a:latin typeface="Times New Roman" panose="02020603050405020304" pitchFamily="18" charset="0"/>
              <a:cs typeface="Times New Roman" panose="02020603050405020304" pitchFamily="18" charset="0"/>
            </a:endParaRPr>
          </a:p>
          <a:p>
            <a:pPr algn="just">
              <a:lnSpc>
                <a:spcPct val="150000"/>
              </a:lnSpc>
            </a:pPr>
            <a:endParaRPr lang="sr-Latn-RS" sz="2000" dirty="0"/>
          </a:p>
        </p:txBody>
      </p:sp>
      <p:graphicFrame>
        <p:nvGraphicFramePr>
          <p:cNvPr id="7" name="object 169"/>
          <p:cNvGraphicFramePr>
            <a:graphicFrameLocks noGrp="1"/>
          </p:cNvGraphicFramePr>
          <p:nvPr>
            <p:ph sz="half" idx="2"/>
            <p:extLst>
              <p:ext uri="{D42A27DB-BD31-4B8C-83A1-F6EECF244321}">
                <p14:modId xmlns:p14="http://schemas.microsoft.com/office/powerpoint/2010/main" xmlns="" val="880849647"/>
              </p:ext>
            </p:extLst>
          </p:nvPr>
        </p:nvGraphicFramePr>
        <p:xfrm>
          <a:off x="1752600" y="4572000"/>
          <a:ext cx="1219200" cy="1776095"/>
        </p:xfrm>
        <a:graphic>
          <a:graphicData uri="http://schemas.openxmlformats.org/drawingml/2006/table">
            <a:tbl>
              <a:tblPr firstRow="1" bandRow="1">
                <a:tableStyleId>{2D5ABB26-0587-4C30-8999-92F81FD0307C}</a:tableStyleId>
              </a:tblPr>
              <a:tblGrid>
                <a:gridCol w="609600"/>
                <a:gridCol w="609600"/>
              </a:tblGrid>
              <a:tr h="304800">
                <a:tc>
                  <a:txBody>
                    <a:bodyPr/>
                    <a:lstStyle/>
                    <a:p>
                      <a:pPr marL="46990" algn="ctr">
                        <a:lnSpc>
                          <a:spcPct val="100000"/>
                        </a:lnSpc>
                        <a:spcBef>
                          <a:spcPts val="155"/>
                        </a:spcBef>
                      </a:pPr>
                      <a:r>
                        <a:rPr sz="1800" spc="-15" dirty="0">
                          <a:latin typeface="Times New Roman" panose="02020603050405020304" pitchFamily="18" charset="0"/>
                          <a:cs typeface="Times New Roman" panose="02020603050405020304" pitchFamily="18" charset="0"/>
                        </a:rPr>
                        <a:t>x</a:t>
                      </a:r>
                      <a:r>
                        <a:rPr sz="1800" spc="-22" baseline="-23148" dirty="0">
                          <a:latin typeface="Times New Roman" panose="02020603050405020304" pitchFamily="18" charset="0"/>
                          <a:cs typeface="Times New Roman" panose="02020603050405020304" pitchFamily="18" charset="0"/>
                        </a:rPr>
                        <a:t>1</a:t>
                      </a:r>
                      <a:endParaRPr sz="1800" baseline="-23148">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19050">
                      <a:solidFill>
                        <a:srgbClr val="000000"/>
                      </a:solidFill>
                      <a:prstDash val="solid"/>
                    </a:lnT>
                    <a:lnB w="6350">
                      <a:solidFill>
                        <a:srgbClr val="000000"/>
                      </a:solidFill>
                      <a:prstDash val="solid"/>
                    </a:lnB>
                    <a:solidFill>
                      <a:srgbClr val="EAEAEA"/>
                    </a:solidFill>
                  </a:tcPr>
                </a:tc>
                <a:tc>
                  <a:txBody>
                    <a:bodyPr/>
                    <a:lstStyle/>
                    <a:p>
                      <a:pPr marL="46990" algn="ctr">
                        <a:lnSpc>
                          <a:spcPct val="100000"/>
                        </a:lnSpc>
                        <a:spcBef>
                          <a:spcPts val="155"/>
                        </a:spcBef>
                      </a:pPr>
                      <a:r>
                        <a:rPr sz="1800" spc="-15" dirty="0">
                          <a:latin typeface="Times New Roman" panose="02020603050405020304" pitchFamily="18" charset="0"/>
                          <a:cs typeface="Times New Roman" panose="02020603050405020304" pitchFamily="18" charset="0"/>
                        </a:rPr>
                        <a:t>x</a:t>
                      </a:r>
                      <a:r>
                        <a:rPr sz="1800" spc="-22" baseline="-23148" dirty="0">
                          <a:latin typeface="Times New Roman" panose="02020603050405020304" pitchFamily="18" charset="0"/>
                          <a:cs typeface="Times New Roman" panose="02020603050405020304" pitchFamily="18" charset="0"/>
                        </a:rPr>
                        <a:t>2</a:t>
                      </a:r>
                      <a:endParaRPr sz="1800" baseline="-23148">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19050">
                      <a:solidFill>
                        <a:srgbClr val="000000"/>
                      </a:solidFill>
                      <a:prstDash val="solid"/>
                    </a:lnT>
                    <a:lnB w="6350">
                      <a:solidFill>
                        <a:srgbClr val="000000"/>
                      </a:solidFill>
                      <a:prstDash val="solid"/>
                    </a:lnB>
                    <a:solidFill>
                      <a:srgbClr val="EAEAEA"/>
                    </a:solidFill>
                  </a:tcPr>
                </a:tc>
              </a:tr>
              <a:tr h="292496">
                <a:tc>
                  <a:txBody>
                    <a:bodyPr/>
                    <a:lstStyle/>
                    <a:p>
                      <a:pPr marL="46990" algn="ctr">
                        <a:lnSpc>
                          <a:spcPct val="100000"/>
                        </a:lnSpc>
                        <a:spcBef>
                          <a:spcPts val="155"/>
                        </a:spcBef>
                      </a:pPr>
                      <a:r>
                        <a:rPr sz="1800" spc="-5" dirty="0">
                          <a:latin typeface="Times New Roman" panose="02020603050405020304" pitchFamily="18" charset="0"/>
                          <a:cs typeface="Times New Roman" panose="02020603050405020304" pitchFamily="18" charset="0"/>
                        </a:rPr>
                        <a:t>-1</a:t>
                      </a:r>
                      <a:endParaRPr sz="18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6990" algn="ctr">
                        <a:lnSpc>
                          <a:spcPct val="100000"/>
                        </a:lnSpc>
                        <a:spcBef>
                          <a:spcPts val="155"/>
                        </a:spcBef>
                      </a:pPr>
                      <a:r>
                        <a:rPr sz="1800" spc="-5" dirty="0">
                          <a:latin typeface="Times New Roman" panose="02020603050405020304" pitchFamily="18" charset="0"/>
                          <a:cs typeface="Times New Roman" panose="02020603050405020304" pitchFamily="18" charset="0"/>
                        </a:rPr>
                        <a:t>-1</a:t>
                      </a:r>
                      <a:endParaRPr sz="18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292496">
                <a:tc>
                  <a:txBody>
                    <a:bodyPr/>
                    <a:lstStyle/>
                    <a:p>
                      <a:pPr marL="46990" algn="ctr">
                        <a:lnSpc>
                          <a:spcPct val="100000"/>
                        </a:lnSpc>
                        <a:spcBef>
                          <a:spcPts val="155"/>
                        </a:spcBef>
                      </a:pPr>
                      <a:r>
                        <a:rPr sz="1800" spc="-5" dirty="0">
                          <a:latin typeface="Times New Roman" panose="02020603050405020304" pitchFamily="18" charset="0"/>
                          <a:cs typeface="Times New Roman" panose="02020603050405020304" pitchFamily="18" charset="0"/>
                        </a:rPr>
                        <a:t>+1</a:t>
                      </a:r>
                      <a:endParaRPr sz="18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6990" algn="ctr">
                        <a:lnSpc>
                          <a:spcPct val="100000"/>
                        </a:lnSpc>
                        <a:spcBef>
                          <a:spcPts val="155"/>
                        </a:spcBef>
                      </a:pPr>
                      <a:r>
                        <a:rPr sz="1800" spc="-5" dirty="0">
                          <a:latin typeface="Times New Roman" panose="02020603050405020304" pitchFamily="18" charset="0"/>
                          <a:cs typeface="Times New Roman" panose="02020603050405020304" pitchFamily="18" charset="0"/>
                        </a:rPr>
                        <a:t>-1</a:t>
                      </a:r>
                      <a:endParaRPr sz="18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292496">
                <a:tc>
                  <a:txBody>
                    <a:bodyPr/>
                    <a:lstStyle/>
                    <a:p>
                      <a:pPr marL="46990" algn="ctr">
                        <a:lnSpc>
                          <a:spcPct val="100000"/>
                        </a:lnSpc>
                        <a:spcBef>
                          <a:spcPts val="155"/>
                        </a:spcBef>
                      </a:pPr>
                      <a:r>
                        <a:rPr sz="1800" spc="-5" dirty="0">
                          <a:latin typeface="Times New Roman" panose="02020603050405020304" pitchFamily="18" charset="0"/>
                          <a:cs typeface="Times New Roman" panose="02020603050405020304" pitchFamily="18" charset="0"/>
                        </a:rPr>
                        <a:t>-1</a:t>
                      </a:r>
                      <a:endParaRPr sz="18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6990" algn="ctr">
                        <a:lnSpc>
                          <a:spcPct val="100000"/>
                        </a:lnSpc>
                        <a:spcBef>
                          <a:spcPts val="155"/>
                        </a:spcBef>
                      </a:pPr>
                      <a:r>
                        <a:rPr sz="1800" spc="-5" dirty="0">
                          <a:latin typeface="Times New Roman" panose="02020603050405020304" pitchFamily="18" charset="0"/>
                          <a:cs typeface="Times New Roman" panose="02020603050405020304" pitchFamily="18" charset="0"/>
                        </a:rPr>
                        <a:t>+1</a:t>
                      </a:r>
                      <a:endParaRPr sz="18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290118">
                <a:tc>
                  <a:txBody>
                    <a:bodyPr/>
                    <a:lstStyle/>
                    <a:p>
                      <a:pPr marL="46990" algn="ctr">
                        <a:lnSpc>
                          <a:spcPct val="100000"/>
                        </a:lnSpc>
                        <a:spcBef>
                          <a:spcPts val="155"/>
                        </a:spcBef>
                      </a:pPr>
                      <a:r>
                        <a:rPr sz="1800" spc="-5" dirty="0">
                          <a:latin typeface="Times New Roman" panose="02020603050405020304" pitchFamily="18" charset="0"/>
                          <a:cs typeface="Times New Roman" panose="02020603050405020304" pitchFamily="18" charset="0"/>
                        </a:rPr>
                        <a:t>+1</a:t>
                      </a:r>
                      <a:endParaRPr sz="18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6990" algn="ctr">
                        <a:lnSpc>
                          <a:spcPct val="100000"/>
                        </a:lnSpc>
                        <a:spcBef>
                          <a:spcPts val="155"/>
                        </a:spcBef>
                      </a:pPr>
                      <a:r>
                        <a:rPr sz="1800" spc="-5" dirty="0">
                          <a:latin typeface="Times New Roman" panose="02020603050405020304" pitchFamily="18" charset="0"/>
                          <a:cs typeface="Times New Roman" panose="02020603050405020304" pitchFamily="18" charset="0"/>
                        </a:rPr>
                        <a:t>-1</a:t>
                      </a:r>
                      <a:endParaRPr sz="18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292496">
                <a:tc>
                  <a:txBody>
                    <a:bodyPr/>
                    <a:lstStyle/>
                    <a:p>
                      <a:pPr marL="46990" algn="ctr">
                        <a:lnSpc>
                          <a:spcPct val="100000"/>
                        </a:lnSpc>
                        <a:spcBef>
                          <a:spcPts val="165"/>
                        </a:spcBef>
                      </a:pPr>
                      <a:r>
                        <a:rPr sz="1800" dirty="0">
                          <a:latin typeface="Times New Roman" panose="02020603050405020304" pitchFamily="18" charset="0"/>
                          <a:cs typeface="Times New Roman" panose="02020603050405020304" pitchFamily="18" charset="0"/>
                        </a:rPr>
                        <a:t>0</a:t>
                      </a:r>
                      <a:endParaRPr sz="1800">
                        <a:latin typeface="Times New Roman" panose="02020603050405020304" pitchFamily="18" charset="0"/>
                        <a:cs typeface="Times New Roman" panose="02020603050405020304" pitchFamily="18" charset="0"/>
                      </a:endParaRPr>
                    </a:p>
                  </a:txBody>
                  <a:tcPr marL="0" marR="0" marT="20955" marB="0" anchor="ctr">
                    <a:lnL w="19050">
                      <a:solidFill>
                        <a:srgbClr val="000000"/>
                      </a:solidFill>
                      <a:prstDash val="solid"/>
                    </a:lnL>
                    <a:lnR w="6350">
                      <a:solidFill>
                        <a:srgbClr val="000000"/>
                      </a:solidFill>
                      <a:prstDash val="solid"/>
                    </a:lnR>
                    <a:lnT w="6350">
                      <a:solidFill>
                        <a:srgbClr val="000000"/>
                      </a:solidFill>
                      <a:prstDash val="solid"/>
                    </a:lnT>
                    <a:lnB w="19050">
                      <a:solidFill>
                        <a:srgbClr val="000000"/>
                      </a:solidFill>
                      <a:prstDash val="solid"/>
                    </a:lnB>
                    <a:solidFill>
                      <a:srgbClr val="EAEAEA"/>
                    </a:solidFill>
                  </a:tcPr>
                </a:tc>
                <a:tc>
                  <a:txBody>
                    <a:bodyPr/>
                    <a:lstStyle/>
                    <a:p>
                      <a:pPr marL="46990" algn="ctr">
                        <a:lnSpc>
                          <a:spcPct val="100000"/>
                        </a:lnSpc>
                        <a:spcBef>
                          <a:spcPts val="165"/>
                        </a:spcBef>
                      </a:pPr>
                      <a:r>
                        <a:rPr sz="1800" dirty="0">
                          <a:latin typeface="Times New Roman" panose="02020603050405020304" pitchFamily="18" charset="0"/>
                          <a:cs typeface="Times New Roman" panose="02020603050405020304" pitchFamily="18" charset="0"/>
                        </a:rPr>
                        <a:t>0</a:t>
                      </a:r>
                    </a:p>
                  </a:txBody>
                  <a:tcPr marL="0" marR="0" marT="20955" marB="0" anchor="ctr">
                    <a:lnL w="6350">
                      <a:solidFill>
                        <a:srgbClr val="000000"/>
                      </a:solidFill>
                      <a:prstDash val="solid"/>
                    </a:lnL>
                    <a:lnR w="19050">
                      <a:solidFill>
                        <a:srgbClr val="000000"/>
                      </a:solidFill>
                      <a:prstDash val="solid"/>
                    </a:lnR>
                    <a:lnT w="6350">
                      <a:solidFill>
                        <a:srgbClr val="000000"/>
                      </a:solidFill>
                      <a:prstDash val="solid"/>
                    </a:lnT>
                    <a:lnB w="19050">
                      <a:solidFill>
                        <a:srgbClr val="000000"/>
                      </a:solidFill>
                      <a:prstDash val="solid"/>
                    </a:lnB>
                    <a:solidFill>
                      <a:srgbClr val="EAEAEA"/>
                    </a:solidFill>
                  </a:tcPr>
                </a:tc>
              </a:tr>
            </a:tbl>
          </a:graphicData>
        </a:graphic>
      </p:graphicFrame>
      <p:graphicFrame>
        <p:nvGraphicFramePr>
          <p:cNvPr id="8" name="object 168"/>
          <p:cNvGraphicFramePr>
            <a:graphicFrameLocks noGrp="1"/>
          </p:cNvGraphicFramePr>
          <p:nvPr>
            <p:extLst>
              <p:ext uri="{D42A27DB-BD31-4B8C-83A1-F6EECF244321}">
                <p14:modId xmlns:p14="http://schemas.microsoft.com/office/powerpoint/2010/main" xmlns="" val="4116989877"/>
              </p:ext>
            </p:extLst>
          </p:nvPr>
        </p:nvGraphicFramePr>
        <p:xfrm>
          <a:off x="6096000" y="4572000"/>
          <a:ext cx="1524000" cy="1905001"/>
        </p:xfrm>
        <a:graphic>
          <a:graphicData uri="http://schemas.openxmlformats.org/drawingml/2006/table">
            <a:tbl>
              <a:tblPr firstRow="1" bandRow="1">
                <a:tableStyleId>{2D5ABB26-0587-4C30-8999-92F81FD0307C}</a:tableStyleId>
              </a:tblPr>
              <a:tblGrid>
                <a:gridCol w="722879"/>
                <a:gridCol w="801121"/>
              </a:tblGrid>
              <a:tr h="379849">
                <a:tc>
                  <a:txBody>
                    <a:bodyPr/>
                    <a:lstStyle/>
                    <a:p>
                      <a:pPr marL="46990" algn="ctr">
                        <a:lnSpc>
                          <a:spcPct val="100000"/>
                        </a:lnSpc>
                        <a:spcBef>
                          <a:spcPts val="155"/>
                        </a:spcBef>
                      </a:pPr>
                      <a:r>
                        <a:rPr sz="1800" spc="-15" dirty="0">
                          <a:latin typeface="Times New Roman" panose="02020603050405020304" pitchFamily="18" charset="0"/>
                          <a:cs typeface="Times New Roman" panose="02020603050405020304" pitchFamily="18" charset="0"/>
                        </a:rPr>
                        <a:t>x</a:t>
                      </a:r>
                      <a:r>
                        <a:rPr sz="1800" spc="-22" baseline="-23148" dirty="0">
                          <a:latin typeface="Times New Roman" panose="02020603050405020304" pitchFamily="18" charset="0"/>
                          <a:cs typeface="Times New Roman" panose="02020603050405020304" pitchFamily="18" charset="0"/>
                        </a:rPr>
                        <a:t>1</a:t>
                      </a:r>
                      <a:endParaRPr sz="1800" baseline="-23148" dirty="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190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1800" spc="-15" dirty="0">
                          <a:latin typeface="Times New Roman" panose="02020603050405020304" pitchFamily="18" charset="0"/>
                          <a:cs typeface="Times New Roman" panose="02020603050405020304" pitchFamily="18" charset="0"/>
                        </a:rPr>
                        <a:t>x</a:t>
                      </a:r>
                      <a:r>
                        <a:rPr sz="1800" spc="-22" baseline="-23148" dirty="0">
                          <a:latin typeface="Times New Roman" panose="02020603050405020304" pitchFamily="18" charset="0"/>
                          <a:cs typeface="Times New Roman" panose="02020603050405020304" pitchFamily="18" charset="0"/>
                        </a:rPr>
                        <a:t>2</a:t>
                      </a:r>
                      <a:endParaRPr sz="1800" baseline="-23148" dirty="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19050">
                      <a:solidFill>
                        <a:srgbClr val="000000"/>
                      </a:solidFill>
                      <a:prstDash val="solid"/>
                    </a:lnT>
                    <a:lnB w="6350">
                      <a:solidFill>
                        <a:srgbClr val="000000"/>
                      </a:solidFill>
                      <a:prstDash val="solid"/>
                    </a:lnB>
                    <a:solidFill>
                      <a:srgbClr val="EAEAEA"/>
                    </a:solidFill>
                  </a:tcPr>
                </a:tc>
              </a:tr>
              <a:tr h="382727">
                <a:tc>
                  <a:txBody>
                    <a:bodyPr/>
                    <a:lstStyle/>
                    <a:p>
                      <a:pPr marL="46990" algn="ctr">
                        <a:lnSpc>
                          <a:spcPct val="100000"/>
                        </a:lnSpc>
                        <a:spcBef>
                          <a:spcPts val="155"/>
                        </a:spcBef>
                      </a:pPr>
                      <a:r>
                        <a:rPr sz="1800" spc="-5" dirty="0">
                          <a:latin typeface="Times New Roman" panose="02020603050405020304" pitchFamily="18" charset="0"/>
                          <a:cs typeface="Times New Roman" panose="02020603050405020304" pitchFamily="18" charset="0"/>
                        </a:rPr>
                        <a:t>-α</a:t>
                      </a:r>
                      <a:endParaRPr sz="18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1800" dirty="0">
                          <a:latin typeface="Times New Roman" panose="02020603050405020304" pitchFamily="18" charset="0"/>
                          <a:cs typeface="Times New Roman" panose="02020603050405020304" pitchFamily="18" charset="0"/>
                        </a:rPr>
                        <a:t>0</a:t>
                      </a:r>
                      <a:endParaRPr sz="18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379849">
                <a:tc>
                  <a:txBody>
                    <a:bodyPr/>
                    <a:lstStyle/>
                    <a:p>
                      <a:pPr marL="46990" algn="ctr">
                        <a:lnSpc>
                          <a:spcPct val="100000"/>
                        </a:lnSpc>
                        <a:spcBef>
                          <a:spcPts val="155"/>
                        </a:spcBef>
                      </a:pPr>
                      <a:r>
                        <a:rPr sz="1800" spc="-5" dirty="0">
                          <a:latin typeface="Times New Roman" panose="02020603050405020304" pitchFamily="18" charset="0"/>
                          <a:cs typeface="Times New Roman" panose="02020603050405020304" pitchFamily="18" charset="0"/>
                        </a:rPr>
                        <a:t>+</a:t>
                      </a:r>
                      <a:r>
                        <a:rPr sz="1800" spc="-15" dirty="0">
                          <a:latin typeface="Times New Roman" panose="02020603050405020304" pitchFamily="18" charset="0"/>
                          <a:cs typeface="Times New Roman" panose="02020603050405020304" pitchFamily="18" charset="0"/>
                        </a:rPr>
                        <a:t> </a:t>
                      </a:r>
                      <a:r>
                        <a:rPr sz="1800" spc="-5" dirty="0">
                          <a:latin typeface="Times New Roman" panose="02020603050405020304" pitchFamily="18" charset="0"/>
                          <a:cs typeface="Times New Roman" panose="02020603050405020304" pitchFamily="18" charset="0"/>
                        </a:rPr>
                        <a:t>α</a:t>
                      </a:r>
                      <a:endParaRPr sz="18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1800" dirty="0">
                          <a:latin typeface="Times New Roman" panose="02020603050405020304" pitchFamily="18" charset="0"/>
                          <a:cs typeface="Times New Roman" panose="02020603050405020304" pitchFamily="18" charset="0"/>
                        </a:rPr>
                        <a:t>0</a:t>
                      </a:r>
                      <a:endParaRPr sz="18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379849">
                <a:tc>
                  <a:txBody>
                    <a:bodyPr/>
                    <a:lstStyle/>
                    <a:p>
                      <a:pPr marL="46990" algn="ctr">
                        <a:lnSpc>
                          <a:spcPct val="100000"/>
                        </a:lnSpc>
                        <a:spcBef>
                          <a:spcPts val="155"/>
                        </a:spcBef>
                      </a:pPr>
                      <a:r>
                        <a:rPr sz="1800" dirty="0">
                          <a:latin typeface="Times New Roman" panose="02020603050405020304" pitchFamily="18" charset="0"/>
                          <a:cs typeface="Times New Roman" panose="02020603050405020304" pitchFamily="18" charset="0"/>
                        </a:rPr>
                        <a:t>0</a:t>
                      </a:r>
                      <a:endParaRPr sz="1800">
                        <a:latin typeface="Times New Roman" panose="02020603050405020304" pitchFamily="18" charset="0"/>
                        <a:cs typeface="Times New Roman" panose="02020603050405020304" pitchFamily="18" charset="0"/>
                      </a:endParaRPr>
                    </a:p>
                  </a:txBody>
                  <a:tcPr marL="0" marR="0" marT="19685" marB="0" anchor="ctr">
                    <a:lnL w="190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EAEAEA"/>
                    </a:solidFill>
                  </a:tcPr>
                </a:tc>
                <a:tc>
                  <a:txBody>
                    <a:bodyPr/>
                    <a:lstStyle/>
                    <a:p>
                      <a:pPr marL="45085" algn="ctr">
                        <a:lnSpc>
                          <a:spcPct val="100000"/>
                        </a:lnSpc>
                        <a:spcBef>
                          <a:spcPts val="155"/>
                        </a:spcBef>
                      </a:pPr>
                      <a:r>
                        <a:rPr sz="1800" spc="-5" dirty="0">
                          <a:latin typeface="Times New Roman" panose="02020603050405020304" pitchFamily="18" charset="0"/>
                          <a:cs typeface="Times New Roman" panose="02020603050405020304" pitchFamily="18" charset="0"/>
                        </a:rPr>
                        <a:t>-</a:t>
                      </a:r>
                      <a:r>
                        <a:rPr sz="1800" spc="-10" dirty="0">
                          <a:latin typeface="Times New Roman" panose="02020603050405020304" pitchFamily="18" charset="0"/>
                          <a:cs typeface="Times New Roman" panose="02020603050405020304" pitchFamily="18" charset="0"/>
                        </a:rPr>
                        <a:t> </a:t>
                      </a:r>
                      <a:r>
                        <a:rPr sz="1800" spc="-5" dirty="0">
                          <a:latin typeface="Times New Roman" panose="02020603050405020304" pitchFamily="18" charset="0"/>
                          <a:cs typeface="Times New Roman" panose="02020603050405020304" pitchFamily="18" charset="0"/>
                        </a:rPr>
                        <a:t>α</a:t>
                      </a:r>
                      <a:endParaRPr sz="1800">
                        <a:latin typeface="Times New Roman" panose="02020603050405020304" pitchFamily="18" charset="0"/>
                        <a:cs typeface="Times New Roman" panose="02020603050405020304" pitchFamily="18" charset="0"/>
                      </a:endParaRPr>
                    </a:p>
                  </a:txBody>
                  <a:tcPr marL="0" marR="0" marT="19685" marB="0" anchor="ctr">
                    <a:lnL w="6350">
                      <a:solidFill>
                        <a:srgbClr val="000000"/>
                      </a:solidFill>
                      <a:prstDash val="solid"/>
                    </a:lnL>
                    <a:lnR w="19050">
                      <a:solidFill>
                        <a:srgbClr val="000000"/>
                      </a:solidFill>
                      <a:prstDash val="solid"/>
                    </a:lnR>
                    <a:lnT w="6350">
                      <a:solidFill>
                        <a:srgbClr val="000000"/>
                      </a:solidFill>
                      <a:prstDash val="solid"/>
                    </a:lnT>
                    <a:lnB w="6350">
                      <a:solidFill>
                        <a:srgbClr val="000000"/>
                      </a:solidFill>
                      <a:prstDash val="solid"/>
                    </a:lnB>
                    <a:solidFill>
                      <a:srgbClr val="EAEAEA"/>
                    </a:solidFill>
                  </a:tcPr>
                </a:tc>
              </a:tr>
              <a:tr h="382727">
                <a:tc>
                  <a:txBody>
                    <a:bodyPr/>
                    <a:lstStyle/>
                    <a:p>
                      <a:pPr marL="46990" algn="ctr">
                        <a:lnSpc>
                          <a:spcPct val="100000"/>
                        </a:lnSpc>
                        <a:spcBef>
                          <a:spcPts val="165"/>
                        </a:spcBef>
                      </a:pPr>
                      <a:r>
                        <a:rPr sz="1800" dirty="0">
                          <a:latin typeface="Times New Roman" panose="02020603050405020304" pitchFamily="18" charset="0"/>
                          <a:cs typeface="Times New Roman" panose="02020603050405020304" pitchFamily="18" charset="0"/>
                        </a:rPr>
                        <a:t>0</a:t>
                      </a:r>
                      <a:endParaRPr sz="1800">
                        <a:latin typeface="Times New Roman" panose="02020603050405020304" pitchFamily="18" charset="0"/>
                        <a:cs typeface="Times New Roman" panose="02020603050405020304" pitchFamily="18" charset="0"/>
                      </a:endParaRPr>
                    </a:p>
                  </a:txBody>
                  <a:tcPr marL="0" marR="0" marT="20955" marB="0" anchor="ctr">
                    <a:lnL w="19050">
                      <a:solidFill>
                        <a:srgbClr val="000000"/>
                      </a:solidFill>
                      <a:prstDash val="solid"/>
                    </a:lnL>
                    <a:lnR w="6350">
                      <a:solidFill>
                        <a:srgbClr val="000000"/>
                      </a:solidFill>
                      <a:prstDash val="solid"/>
                    </a:lnR>
                    <a:lnT w="6350">
                      <a:solidFill>
                        <a:srgbClr val="000000"/>
                      </a:solidFill>
                      <a:prstDash val="solid"/>
                    </a:lnT>
                    <a:lnB w="19050">
                      <a:solidFill>
                        <a:srgbClr val="000000"/>
                      </a:solidFill>
                      <a:prstDash val="solid"/>
                    </a:lnB>
                    <a:solidFill>
                      <a:srgbClr val="EAEAEA"/>
                    </a:solidFill>
                  </a:tcPr>
                </a:tc>
                <a:tc>
                  <a:txBody>
                    <a:bodyPr/>
                    <a:lstStyle/>
                    <a:p>
                      <a:pPr marL="45085" algn="ctr">
                        <a:lnSpc>
                          <a:spcPct val="100000"/>
                        </a:lnSpc>
                        <a:spcBef>
                          <a:spcPts val="165"/>
                        </a:spcBef>
                      </a:pPr>
                      <a:r>
                        <a:rPr sz="1800" spc="-5" dirty="0">
                          <a:latin typeface="Times New Roman" panose="02020603050405020304" pitchFamily="18" charset="0"/>
                          <a:cs typeface="Times New Roman" panose="02020603050405020304" pitchFamily="18" charset="0"/>
                        </a:rPr>
                        <a:t>+</a:t>
                      </a:r>
                      <a:r>
                        <a:rPr sz="1800" spc="-15" dirty="0">
                          <a:latin typeface="Times New Roman" panose="02020603050405020304" pitchFamily="18" charset="0"/>
                          <a:cs typeface="Times New Roman" panose="02020603050405020304" pitchFamily="18" charset="0"/>
                        </a:rPr>
                        <a:t> </a:t>
                      </a:r>
                      <a:r>
                        <a:rPr sz="1800" spc="-5" dirty="0">
                          <a:latin typeface="Times New Roman" panose="02020603050405020304" pitchFamily="18" charset="0"/>
                          <a:cs typeface="Times New Roman" panose="02020603050405020304" pitchFamily="18" charset="0"/>
                        </a:rPr>
                        <a:t>α</a:t>
                      </a:r>
                      <a:endParaRPr sz="1800" dirty="0">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19050">
                      <a:solidFill>
                        <a:srgbClr val="000000"/>
                      </a:solidFill>
                      <a:prstDash val="solid"/>
                    </a:lnR>
                    <a:lnT w="6350">
                      <a:solidFill>
                        <a:srgbClr val="000000"/>
                      </a:solidFill>
                      <a:prstDash val="solid"/>
                    </a:lnT>
                    <a:lnB w="19050">
                      <a:solidFill>
                        <a:srgbClr val="000000"/>
                      </a:solidFill>
                      <a:prstDash val="solid"/>
                    </a:lnB>
                    <a:solidFill>
                      <a:srgbClr val="EAEAEA"/>
                    </a:solidFill>
                  </a:tcPr>
                </a:tc>
              </a:tr>
            </a:tbl>
          </a:graphicData>
        </a:graphic>
      </p:graphicFrame>
      <p:pic>
        <p:nvPicPr>
          <p:cNvPr id="1026" name="Picture 2" descr="Ð ÐµÐ·ÑÐ»ÑÐ°Ñ ÑÐ»Ð¸ÐºÐ° Ð·Ð° full factorial design image"/>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66389" y="1981200"/>
            <a:ext cx="3221809" cy="21939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313505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457200" y="533400"/>
            <a:ext cx="8229600" cy="3505201"/>
          </a:xfrm>
        </p:spPr>
        <p:txBody>
          <a:bodyPr>
            <a:noAutofit/>
          </a:bodyPr>
          <a:lstStyle/>
          <a:p>
            <a:r>
              <a:rPr lang="ru-RU" sz="2000" dirty="0">
                <a:latin typeface="Times New Roman" panose="02020603050405020304" pitchFamily="18" charset="0"/>
                <a:cs typeface="Times New Roman" panose="02020603050405020304" pitchFamily="18" charset="0"/>
              </a:rPr>
              <a:t>ЦКД се састоји из пуног факторског дизајна са 2к експеримената, звезда  дизајна са 2*к експеримената и репликација у централној </a:t>
            </a:r>
            <a:r>
              <a:rPr lang="ru-RU" sz="2000" dirty="0" smtClean="0">
                <a:latin typeface="Times New Roman" panose="02020603050405020304" pitchFamily="18" charset="0"/>
                <a:cs typeface="Times New Roman" panose="02020603050405020304" pitchFamily="18" charset="0"/>
              </a:rPr>
              <a:t>тачки</a:t>
            </a:r>
            <a:endParaRPr lang="sr-Latn-RS" sz="2000" dirty="0">
              <a:latin typeface="Times New Roman" panose="02020603050405020304" pitchFamily="18" charset="0"/>
              <a:cs typeface="Times New Roman" panose="02020603050405020304" pitchFamily="18" charset="0"/>
            </a:endParaRPr>
          </a:p>
          <a:p>
            <a:endParaRPr lang="sr-Latn-RS"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ЦКД испитује факторе на 5 нивоа</a:t>
            </a:r>
            <a:r>
              <a:rPr lang="sr-Latn-RS" sz="2000" dirty="0" smtClean="0">
                <a:latin typeface="Times New Roman" panose="02020603050405020304" pitchFamily="18" charset="0"/>
                <a:cs typeface="Times New Roman" panose="02020603050405020304" pitchFamily="18" charset="0"/>
              </a:rPr>
              <a:t>: </a:t>
            </a:r>
            <a:r>
              <a:rPr lang="sr-Latn-RS" sz="2000" dirty="0">
                <a:latin typeface="Times New Roman" panose="02020603050405020304" pitchFamily="18" charset="0"/>
                <a:cs typeface="Times New Roman" panose="02020603050405020304" pitchFamily="18" charset="0"/>
              </a:rPr>
              <a:t>- </a:t>
            </a:r>
            <a:r>
              <a:rPr lang="el-GR" sz="2000" dirty="0">
                <a:latin typeface="Times New Roman" panose="02020603050405020304" pitchFamily="18" charset="0"/>
                <a:cs typeface="Times New Roman" panose="02020603050405020304" pitchFamily="18" charset="0"/>
              </a:rPr>
              <a:t>α, -1, 0, +1 </a:t>
            </a:r>
            <a:r>
              <a:rPr lang="sr-Cyrl-RS" sz="2000" dirty="0" smtClean="0">
                <a:latin typeface="Times New Roman" panose="02020603050405020304" pitchFamily="18" charset="0"/>
                <a:cs typeface="Times New Roman" panose="02020603050405020304" pitchFamily="18" charset="0"/>
              </a:rPr>
              <a:t>и</a:t>
            </a:r>
            <a:r>
              <a:rPr lang="sr-Latn-RS" sz="2000" dirty="0" smtClean="0">
                <a:latin typeface="Times New Roman" panose="02020603050405020304" pitchFamily="18" charset="0"/>
                <a:cs typeface="Times New Roman" panose="02020603050405020304" pitchFamily="18" charset="0"/>
              </a:rPr>
              <a:t> </a:t>
            </a:r>
            <a:r>
              <a:rPr lang="sr-Latn-RS" sz="2000" dirty="0">
                <a:latin typeface="Times New Roman" panose="02020603050405020304" pitchFamily="18" charset="0"/>
                <a:cs typeface="Times New Roman" panose="02020603050405020304" pitchFamily="18" charset="0"/>
              </a:rPr>
              <a:t>+ </a:t>
            </a:r>
            <a:r>
              <a:rPr lang="el-GR" sz="2000" dirty="0">
                <a:latin typeface="Times New Roman" panose="02020603050405020304" pitchFamily="18" charset="0"/>
                <a:cs typeface="Times New Roman" panose="02020603050405020304" pitchFamily="18" charset="0"/>
              </a:rPr>
              <a:t>α</a:t>
            </a:r>
          </a:p>
          <a:p>
            <a:pPr marL="0" indent="0">
              <a:buNone/>
            </a:pPr>
            <a:endParaRPr lang="el-GR" sz="2000" dirty="0">
              <a:latin typeface="Times New Roman" panose="02020603050405020304" pitchFamily="18" charset="0"/>
              <a:cs typeface="Times New Roman" panose="02020603050405020304" pitchFamily="18" charset="0"/>
            </a:endParaRPr>
          </a:p>
          <a:p>
            <a:r>
              <a:rPr lang="el-GR" sz="2000" dirty="0">
                <a:latin typeface="Times New Roman" panose="02020603050405020304" pitchFamily="18" charset="0"/>
                <a:cs typeface="Times New Roman" panose="02020603050405020304" pitchFamily="18" charset="0"/>
              </a:rPr>
              <a:t>α </a:t>
            </a:r>
            <a:r>
              <a:rPr lang="ru-RU" sz="2000" dirty="0">
                <a:latin typeface="Times New Roman" panose="02020603050405020304" pitchFamily="18" charset="0"/>
                <a:cs typeface="Times New Roman" panose="02020603050405020304" pitchFamily="18" charset="0"/>
              </a:rPr>
              <a:t>вредност за звезда дизајн обично се бира тако да дизајн буде </a:t>
            </a:r>
            <a:r>
              <a:rPr lang="sr-Latn-RS" sz="2000" i="1" dirty="0" err="1" smtClean="0">
                <a:latin typeface="Times New Roman" panose="02020603050405020304" pitchFamily="18" charset="0"/>
                <a:cs typeface="Times New Roman" panose="02020603050405020304" pitchFamily="18" charset="0"/>
              </a:rPr>
              <a:t>rotable</a:t>
            </a:r>
            <a:r>
              <a:rPr lang="sr-Latn-RS"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т.ј.  да све испитиване тачке буду једнако удаљене од централне </a:t>
            </a:r>
            <a:r>
              <a:rPr lang="ru-RU" sz="2000" dirty="0" smtClean="0">
                <a:latin typeface="Times New Roman" panose="02020603050405020304" pitchFamily="18" charset="0"/>
                <a:cs typeface="Times New Roman" panose="02020603050405020304" pitchFamily="18" charset="0"/>
              </a:rPr>
              <a:t>тачке</a:t>
            </a:r>
            <a:endParaRPr lang="ru-RU" sz="2000" dirty="0">
              <a:latin typeface="Times New Roman" panose="02020603050405020304" pitchFamily="18" charset="0"/>
              <a:cs typeface="Times New Roman" panose="02020603050405020304" pitchFamily="18" charset="0"/>
            </a:endParaRPr>
          </a:p>
        </p:txBody>
      </p:sp>
      <p:grpSp>
        <p:nvGrpSpPr>
          <p:cNvPr id="2" name="Grupa 3"/>
          <p:cNvGrpSpPr/>
          <p:nvPr/>
        </p:nvGrpSpPr>
        <p:grpSpPr>
          <a:xfrm>
            <a:off x="877197" y="4191000"/>
            <a:ext cx="8266803" cy="1919966"/>
            <a:chOff x="2086355" y="3153150"/>
            <a:chExt cx="3070703" cy="1049389"/>
          </a:xfrm>
        </p:grpSpPr>
        <p:sp>
          <p:nvSpPr>
            <p:cNvPr id="5" name="object 4"/>
            <p:cNvSpPr/>
            <p:nvPr/>
          </p:nvSpPr>
          <p:spPr>
            <a:xfrm>
              <a:off x="3849623" y="3153150"/>
              <a:ext cx="972312" cy="851916"/>
            </a:xfrm>
            <a:prstGeom prst="rect">
              <a:avLst/>
            </a:prstGeom>
            <a:blipFill>
              <a:blip r:embed="rId2" cstate="print"/>
              <a:stretch>
                <a:fillRect/>
              </a:stretch>
            </a:blipFill>
          </p:spPr>
          <p:txBody>
            <a:bodyPr wrap="square" lIns="0" tIns="0" rIns="0" bIns="0" rtlCol="0"/>
            <a:lstStyle/>
            <a:p>
              <a:endParaRPr/>
            </a:p>
          </p:txBody>
        </p:sp>
        <p:sp>
          <p:nvSpPr>
            <p:cNvPr id="6" name="object 5"/>
            <p:cNvSpPr/>
            <p:nvPr/>
          </p:nvSpPr>
          <p:spPr>
            <a:xfrm>
              <a:off x="2086355" y="3188202"/>
              <a:ext cx="838200" cy="790955"/>
            </a:xfrm>
            <a:prstGeom prst="rect">
              <a:avLst/>
            </a:prstGeom>
            <a:blipFill>
              <a:blip r:embed="rId3" cstate="print"/>
              <a:stretch>
                <a:fillRect/>
              </a:stretch>
            </a:blipFill>
          </p:spPr>
          <p:txBody>
            <a:bodyPr wrap="square" lIns="0" tIns="0" rIns="0" bIns="0" rtlCol="0"/>
            <a:lstStyle/>
            <a:p>
              <a:endParaRPr/>
            </a:p>
          </p:txBody>
        </p:sp>
        <p:sp>
          <p:nvSpPr>
            <p:cNvPr id="7" name="object 6"/>
            <p:cNvSpPr txBox="1"/>
            <p:nvPr/>
          </p:nvSpPr>
          <p:spPr>
            <a:xfrm>
              <a:off x="2132075" y="4060954"/>
              <a:ext cx="1061085" cy="141585"/>
            </a:xfrm>
            <a:prstGeom prst="rect">
              <a:avLst/>
            </a:prstGeom>
          </p:spPr>
          <p:txBody>
            <a:bodyPr vert="horz" wrap="square" lIns="0" tIns="12700" rIns="0" bIns="0" rtlCol="0">
              <a:spAutoFit/>
            </a:bodyPr>
            <a:lstStyle/>
            <a:p>
              <a:pPr>
                <a:lnSpc>
                  <a:spcPct val="100000"/>
                </a:lnSpc>
                <a:spcBef>
                  <a:spcPts val="100"/>
                </a:spcBef>
              </a:pPr>
              <a:r>
                <a:rPr lang="sr-Cyrl-RS" sz="1600" spc="-10" dirty="0" smtClean="0">
                  <a:latin typeface="Times New Roman" panose="02020603050405020304" pitchFamily="18" charset="0"/>
                  <a:cs typeface="Times New Roman" panose="02020603050405020304" pitchFamily="18" charset="0"/>
                </a:rPr>
                <a:t>За 2 фактора</a:t>
              </a:r>
              <a:r>
                <a:rPr sz="1600" spc="-5" dirty="0" smtClean="0">
                  <a:latin typeface="Times New Roman" panose="02020603050405020304" pitchFamily="18" charset="0"/>
                  <a:cs typeface="Times New Roman" panose="02020603050405020304" pitchFamily="18" charset="0"/>
                </a:rPr>
                <a:t> </a:t>
              </a:r>
              <a:r>
                <a:rPr sz="1600" spc="-5" dirty="0">
                  <a:latin typeface="Times New Roman" panose="02020603050405020304" pitchFamily="18" charset="0"/>
                  <a:cs typeface="Times New Roman" panose="02020603050405020304" pitchFamily="18" charset="0"/>
                </a:rPr>
                <a:t>α =</a:t>
              </a:r>
              <a:r>
                <a:rPr sz="1600" spc="-20" dirty="0">
                  <a:latin typeface="Times New Roman" panose="02020603050405020304" pitchFamily="18" charset="0"/>
                  <a:cs typeface="Times New Roman" panose="02020603050405020304" pitchFamily="18" charset="0"/>
                </a:rPr>
                <a:t> </a:t>
              </a:r>
              <a:r>
                <a:rPr sz="1600" spc="-5" dirty="0">
                  <a:latin typeface="Times New Roman" panose="02020603050405020304" pitchFamily="18" charset="0"/>
                  <a:cs typeface="Times New Roman" panose="02020603050405020304" pitchFamily="18" charset="0"/>
                </a:rPr>
                <a:t>1,41</a:t>
              </a:r>
              <a:endParaRPr sz="1600" dirty="0">
                <a:latin typeface="Times New Roman" panose="02020603050405020304" pitchFamily="18" charset="0"/>
                <a:cs typeface="Times New Roman" panose="02020603050405020304" pitchFamily="18" charset="0"/>
              </a:endParaRPr>
            </a:p>
          </p:txBody>
        </p:sp>
        <p:sp>
          <p:nvSpPr>
            <p:cNvPr id="8" name="object 7"/>
            <p:cNvSpPr txBox="1"/>
            <p:nvPr/>
          </p:nvSpPr>
          <p:spPr>
            <a:xfrm>
              <a:off x="3954451" y="4060954"/>
              <a:ext cx="1202607" cy="141585"/>
            </a:xfrm>
            <a:prstGeom prst="rect">
              <a:avLst/>
            </a:prstGeom>
          </p:spPr>
          <p:txBody>
            <a:bodyPr vert="horz" wrap="square" lIns="0" tIns="12700" rIns="0" bIns="0" rtlCol="0">
              <a:spAutoFit/>
            </a:bodyPr>
            <a:lstStyle/>
            <a:p>
              <a:pPr>
                <a:lnSpc>
                  <a:spcPct val="100000"/>
                </a:lnSpc>
                <a:spcBef>
                  <a:spcPts val="100"/>
                </a:spcBef>
              </a:pPr>
              <a:r>
                <a:rPr lang="sr-Cyrl-RS" sz="1600" spc="-10" dirty="0" smtClean="0">
                  <a:latin typeface="Times New Roman" panose="02020603050405020304" pitchFamily="18" charset="0"/>
                  <a:cs typeface="Times New Roman" panose="02020603050405020304" pitchFamily="18" charset="0"/>
                </a:rPr>
                <a:t>За 3 фактора </a:t>
              </a:r>
              <a:r>
                <a:rPr sz="1600" spc="-5" dirty="0" smtClean="0">
                  <a:latin typeface="Times New Roman" panose="02020603050405020304" pitchFamily="18" charset="0"/>
                  <a:cs typeface="Times New Roman" panose="02020603050405020304" pitchFamily="18" charset="0"/>
                </a:rPr>
                <a:t>α </a:t>
              </a:r>
              <a:r>
                <a:rPr sz="1600" spc="-5" dirty="0">
                  <a:latin typeface="Times New Roman" panose="02020603050405020304" pitchFamily="18" charset="0"/>
                  <a:cs typeface="Times New Roman" panose="02020603050405020304" pitchFamily="18" charset="0"/>
                </a:rPr>
                <a:t>=</a:t>
              </a:r>
              <a:r>
                <a:rPr sz="1600" spc="-20" dirty="0">
                  <a:latin typeface="Times New Roman" panose="02020603050405020304" pitchFamily="18" charset="0"/>
                  <a:cs typeface="Times New Roman" panose="02020603050405020304" pitchFamily="18" charset="0"/>
                </a:rPr>
                <a:t> </a:t>
              </a:r>
              <a:r>
                <a:rPr sz="1600" spc="-5" dirty="0">
                  <a:latin typeface="Times New Roman" panose="02020603050405020304" pitchFamily="18" charset="0"/>
                  <a:cs typeface="Times New Roman" panose="02020603050405020304" pitchFamily="18" charset="0"/>
                </a:rPr>
                <a:t>1,68</a:t>
              </a:r>
              <a:endParaRPr sz="1600"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xmlns="" val="17973291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457200" y="533400"/>
            <a:ext cx="6477000" cy="5592763"/>
          </a:xfrm>
        </p:spPr>
        <p:txBody>
          <a:bodyPr>
            <a:normAutofit/>
          </a:bodyPr>
          <a:lstStyle/>
          <a:p>
            <a:pPr algn="just">
              <a:lnSpc>
                <a:spcPct val="150000"/>
              </a:lnSpc>
            </a:pPr>
            <a:r>
              <a:rPr lang="sr-Cyrl-RS" sz="2000" dirty="0">
                <a:latin typeface="Times New Roman" pitchFamily="18" charset="0"/>
                <a:cs typeface="Times New Roman" pitchFamily="18" charset="0"/>
              </a:rPr>
              <a:t>Ако се одабере да </a:t>
            </a:r>
            <a:r>
              <a:rPr lang="el-GR" sz="2000" dirty="0">
                <a:latin typeface="Times New Roman" pitchFamily="18" charset="0"/>
                <a:cs typeface="Times New Roman" pitchFamily="18" charset="0"/>
              </a:rPr>
              <a:t>α </a:t>
            </a:r>
            <a:r>
              <a:rPr lang="sr-Cyrl-RS" sz="2000" dirty="0">
                <a:latin typeface="Times New Roman" pitchFamily="18" charset="0"/>
                <a:cs typeface="Times New Roman" pitchFamily="18" charset="0"/>
              </a:rPr>
              <a:t>буде +/- 1 добија се ЦКД “</a:t>
            </a:r>
            <a:r>
              <a:rPr lang="sr-Cyrl-RS" sz="2000" dirty="0" smtClean="0">
                <a:latin typeface="Times New Roman" pitchFamily="18" charset="0"/>
                <a:cs typeface="Times New Roman" pitchFamily="18" charset="0"/>
              </a:rPr>
              <a:t>оријентисан </a:t>
            </a:r>
            <a:r>
              <a:rPr lang="sr-Cyrl-RS" sz="2000" dirty="0">
                <a:latin typeface="Times New Roman" pitchFamily="18" charset="0"/>
                <a:cs typeface="Times New Roman" pitchFamily="18" charset="0"/>
              </a:rPr>
              <a:t>ка центру” – </a:t>
            </a:r>
            <a:r>
              <a:rPr lang="sr-Latn-RS" sz="2000" i="1" dirty="0" smtClean="0">
                <a:latin typeface="Times New Roman" pitchFamily="18" charset="0"/>
                <a:cs typeface="Times New Roman" pitchFamily="18" charset="0"/>
              </a:rPr>
              <a:t>face-centered</a:t>
            </a:r>
            <a:r>
              <a:rPr lang="sr-Latn-RS" sz="2000" dirty="0" smtClean="0">
                <a:latin typeface="Times New Roman" pitchFamily="18" charset="0"/>
                <a:cs typeface="Times New Roman" pitchFamily="18" charset="0"/>
              </a:rPr>
              <a:t> </a:t>
            </a:r>
            <a:r>
              <a:rPr lang="sr-Cyrl-RS" sz="2000" dirty="0">
                <a:latin typeface="Times New Roman" pitchFamily="18" charset="0"/>
                <a:cs typeface="Times New Roman" pitchFamily="18" charset="0"/>
              </a:rPr>
              <a:t>ЦКД који није </a:t>
            </a:r>
            <a:r>
              <a:rPr lang="sr-Latn-RS" sz="2000" i="1" dirty="0" err="1">
                <a:latin typeface="Times New Roman" pitchFamily="18" charset="0"/>
                <a:cs typeface="Times New Roman" pitchFamily="18" charset="0"/>
              </a:rPr>
              <a:t>rotable</a:t>
            </a:r>
            <a:r>
              <a:rPr lang="sr-Latn-RS" sz="2000" dirty="0">
                <a:latin typeface="Times New Roman" pitchFamily="18" charset="0"/>
                <a:cs typeface="Times New Roman" pitchFamily="18" charset="0"/>
              </a:rPr>
              <a:t> </a:t>
            </a:r>
            <a:r>
              <a:rPr lang="sr-Cyrl-RS" sz="2000" dirty="0">
                <a:latin typeface="Times New Roman" pitchFamily="18" charset="0"/>
                <a:cs typeface="Times New Roman" pitchFamily="18" charset="0"/>
              </a:rPr>
              <a:t>али је лакши за креирање експерименталног плана</a:t>
            </a:r>
          </a:p>
          <a:p>
            <a:pPr algn="just">
              <a:lnSpc>
                <a:spcPct val="150000"/>
              </a:lnSpc>
            </a:pPr>
            <a:r>
              <a:rPr lang="sr-Cyrl-RS" sz="2000" dirty="0">
                <a:latin typeface="Times New Roman" pitchFamily="18" charset="0"/>
                <a:cs typeface="Times New Roman" pitchFamily="18" charset="0"/>
              </a:rPr>
              <a:t>ЦКД који је “</a:t>
            </a:r>
            <a:r>
              <a:rPr lang="sr-Cyrl-RS" sz="2000" dirty="0" smtClean="0">
                <a:latin typeface="Times New Roman" pitchFamily="18" charset="0"/>
                <a:cs typeface="Times New Roman" pitchFamily="18" charset="0"/>
              </a:rPr>
              <a:t>ор</a:t>
            </a:r>
            <a:r>
              <a:rPr lang="sr-Cyrl-RS" sz="2000" dirty="0">
                <a:latin typeface="Times New Roman" pitchFamily="18" charset="0"/>
                <a:cs typeface="Times New Roman" pitchFamily="18" charset="0"/>
              </a:rPr>
              <a:t>и</a:t>
            </a:r>
            <a:r>
              <a:rPr lang="sr-Cyrl-RS" sz="2000" dirty="0" smtClean="0">
                <a:latin typeface="Times New Roman" pitchFamily="18" charset="0"/>
                <a:cs typeface="Times New Roman" pitchFamily="18" charset="0"/>
              </a:rPr>
              <a:t>јентисан </a:t>
            </a:r>
            <a:r>
              <a:rPr lang="sr-Cyrl-RS" sz="2000" dirty="0">
                <a:latin typeface="Times New Roman" pitchFamily="18" charset="0"/>
                <a:cs typeface="Times New Roman" pitchFamily="18" charset="0"/>
              </a:rPr>
              <a:t>ка центру” испитује факторе на 3 нивоа</a:t>
            </a:r>
            <a:endParaRPr lang="sr-Latn-RS" sz="2000" dirty="0">
              <a:latin typeface="Times New Roman" pitchFamily="18" charset="0"/>
              <a:cs typeface="Times New Roman" pitchFamily="18" charset="0"/>
            </a:endParaRPr>
          </a:p>
        </p:txBody>
      </p:sp>
      <p:graphicFrame>
        <p:nvGraphicFramePr>
          <p:cNvPr id="4" name="object 12"/>
          <p:cNvGraphicFramePr>
            <a:graphicFrameLocks noGrp="1"/>
          </p:cNvGraphicFramePr>
          <p:nvPr>
            <p:extLst>
              <p:ext uri="{D42A27DB-BD31-4B8C-83A1-F6EECF244321}">
                <p14:modId xmlns:p14="http://schemas.microsoft.com/office/powerpoint/2010/main" xmlns="" val="3895356317"/>
              </p:ext>
            </p:extLst>
          </p:nvPr>
        </p:nvGraphicFramePr>
        <p:xfrm>
          <a:off x="7086600" y="685794"/>
          <a:ext cx="1600199" cy="5624837"/>
        </p:xfrm>
        <a:graphic>
          <a:graphicData uri="http://schemas.openxmlformats.org/drawingml/2006/table">
            <a:tbl>
              <a:tblPr firstRow="1" bandRow="1">
                <a:tableStyleId>{2D5ABB26-0587-4C30-8999-92F81FD0307C}</a:tableStyleId>
              </a:tblPr>
              <a:tblGrid>
                <a:gridCol w="533400"/>
                <a:gridCol w="533400"/>
                <a:gridCol w="533399"/>
              </a:tblGrid>
              <a:tr h="353309">
                <a:tc>
                  <a:txBody>
                    <a:bodyPr/>
                    <a:lstStyle/>
                    <a:p>
                      <a:pPr marR="123189" algn="ctr">
                        <a:lnSpc>
                          <a:spcPct val="100000"/>
                        </a:lnSpc>
                        <a:spcBef>
                          <a:spcPts val="165"/>
                        </a:spcBef>
                      </a:pPr>
                      <a:r>
                        <a:rPr dirty="0">
                          <a:latin typeface="Times New Roman" panose="02020603050405020304" pitchFamily="18" charset="0"/>
                          <a:cs typeface="Times New Roman" panose="02020603050405020304" pitchFamily="18" charset="0"/>
                        </a:rPr>
                        <a:t>x1</a:t>
                      </a: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FFF"/>
                    </a:solidFill>
                  </a:tcPr>
                </a:tc>
                <a:tc>
                  <a:txBody>
                    <a:bodyPr/>
                    <a:lstStyle/>
                    <a:p>
                      <a:pPr marL="130810" algn="ctr">
                        <a:lnSpc>
                          <a:spcPct val="100000"/>
                        </a:lnSpc>
                        <a:spcBef>
                          <a:spcPts val="165"/>
                        </a:spcBef>
                      </a:pPr>
                      <a:r>
                        <a:rPr dirty="0">
                          <a:latin typeface="Times New Roman" panose="02020603050405020304" pitchFamily="18" charset="0"/>
                          <a:cs typeface="Times New Roman" panose="02020603050405020304" pitchFamily="18" charset="0"/>
                        </a:rPr>
                        <a:t>x2</a:t>
                      </a: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FFF"/>
                    </a:solidFill>
                  </a:tcPr>
                </a:tc>
                <a:tc>
                  <a:txBody>
                    <a:bodyPr/>
                    <a:lstStyle/>
                    <a:p>
                      <a:pPr algn="ctr">
                        <a:lnSpc>
                          <a:spcPct val="100000"/>
                        </a:lnSpc>
                        <a:spcBef>
                          <a:spcPts val="165"/>
                        </a:spcBef>
                      </a:pPr>
                      <a:r>
                        <a:rPr dirty="0">
                          <a:latin typeface="Times New Roman" panose="02020603050405020304" pitchFamily="18" charset="0"/>
                          <a:cs typeface="Times New Roman" panose="02020603050405020304" pitchFamily="18" charset="0"/>
                        </a:rPr>
                        <a:t>x3</a:t>
                      </a:r>
                      <a:endParaRPr>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FFF"/>
                    </a:solidFill>
                  </a:tcPr>
                </a:tc>
              </a:tr>
              <a:tr h="351030">
                <a:tc>
                  <a:txBody>
                    <a:bodyPr/>
                    <a:lstStyle/>
                    <a:p>
                      <a:pPr marR="121285" algn="ctr">
                        <a:lnSpc>
                          <a:spcPct val="100000"/>
                        </a:lnSpc>
                        <a:spcBef>
                          <a:spcPts val="150"/>
                        </a:spcBef>
                      </a:pPr>
                      <a:r>
                        <a:rPr dirty="0">
                          <a:latin typeface="Times New Roman" panose="02020603050405020304" pitchFamily="18" charset="0"/>
                          <a:cs typeface="Times New Roman" panose="02020603050405020304" pitchFamily="18" charset="0"/>
                        </a:rPr>
                        <a:t>-1</a:t>
                      </a: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marL="128905" algn="ctr">
                        <a:lnSpc>
                          <a:spcPct val="100000"/>
                        </a:lnSpc>
                        <a:spcBef>
                          <a:spcPts val="150"/>
                        </a:spcBef>
                      </a:pPr>
                      <a:r>
                        <a:rPr dirty="0">
                          <a:latin typeface="Times New Roman" panose="02020603050405020304" pitchFamily="18" charset="0"/>
                          <a:cs typeface="Times New Roman" panose="02020603050405020304" pitchFamily="18" charset="0"/>
                        </a:rPr>
                        <a:t>-1</a:t>
                      </a: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50"/>
                        </a:spcBef>
                      </a:pPr>
                      <a:r>
                        <a:rPr dirty="0">
                          <a:latin typeface="Times New Roman" panose="02020603050405020304" pitchFamily="18" charset="0"/>
                          <a:cs typeface="Times New Roman" panose="02020603050405020304" pitchFamily="18" charset="0"/>
                        </a:rPr>
                        <a:t>-1</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r>
              <a:tr h="351030">
                <a:tc>
                  <a:txBody>
                    <a:bodyPr/>
                    <a:lstStyle/>
                    <a:p>
                      <a:pPr marR="106045" algn="ctr">
                        <a:lnSpc>
                          <a:spcPct val="100000"/>
                        </a:lnSpc>
                        <a:spcBef>
                          <a:spcPts val="150"/>
                        </a:spcBef>
                      </a:pPr>
                      <a:r>
                        <a:rPr dirty="0">
                          <a:latin typeface="Times New Roman" panose="02020603050405020304" pitchFamily="18" charset="0"/>
                          <a:cs typeface="Times New Roman" panose="02020603050405020304" pitchFamily="18" charset="0"/>
                        </a:rPr>
                        <a:t>+1</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marL="128905" algn="ctr">
                        <a:lnSpc>
                          <a:spcPct val="100000"/>
                        </a:lnSpc>
                        <a:spcBef>
                          <a:spcPts val="150"/>
                        </a:spcBef>
                      </a:pPr>
                      <a:r>
                        <a:rPr dirty="0">
                          <a:latin typeface="Times New Roman" panose="02020603050405020304" pitchFamily="18" charset="0"/>
                          <a:cs typeface="Times New Roman" panose="02020603050405020304" pitchFamily="18" charset="0"/>
                        </a:rPr>
                        <a:t>-1</a:t>
                      </a: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50"/>
                        </a:spcBef>
                      </a:pPr>
                      <a:r>
                        <a:rPr dirty="0">
                          <a:latin typeface="Times New Roman" panose="02020603050405020304" pitchFamily="18" charset="0"/>
                          <a:cs typeface="Times New Roman" panose="02020603050405020304" pitchFamily="18" charset="0"/>
                        </a:rPr>
                        <a:t>-1</a:t>
                      </a: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r>
              <a:tr h="353309">
                <a:tc>
                  <a:txBody>
                    <a:bodyPr/>
                    <a:lstStyle/>
                    <a:p>
                      <a:pPr marR="121285" algn="ctr">
                        <a:lnSpc>
                          <a:spcPct val="100000"/>
                        </a:lnSpc>
                        <a:spcBef>
                          <a:spcPts val="165"/>
                        </a:spcBef>
                      </a:pPr>
                      <a:r>
                        <a:rPr dirty="0">
                          <a:latin typeface="Times New Roman" panose="02020603050405020304" pitchFamily="18" charset="0"/>
                          <a:cs typeface="Times New Roman" panose="02020603050405020304" pitchFamily="18" charset="0"/>
                        </a:rPr>
                        <a:t>-1</a:t>
                      </a:r>
                      <a:endParaRPr>
                        <a:latin typeface="Times New Roman" panose="02020603050405020304" pitchFamily="18" charset="0"/>
                        <a:cs typeface="Times New Roman" panose="02020603050405020304" pitchFamily="18" charset="0"/>
                      </a:endParaRP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marL="113664" algn="ctr">
                        <a:lnSpc>
                          <a:spcPct val="100000"/>
                        </a:lnSpc>
                        <a:spcBef>
                          <a:spcPts val="165"/>
                        </a:spcBef>
                      </a:pPr>
                      <a:r>
                        <a:rPr dirty="0">
                          <a:latin typeface="Times New Roman" panose="02020603050405020304" pitchFamily="18" charset="0"/>
                          <a:cs typeface="Times New Roman" panose="02020603050405020304" pitchFamily="18" charset="0"/>
                        </a:rPr>
                        <a:t>+1</a:t>
                      </a: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65"/>
                        </a:spcBef>
                      </a:pPr>
                      <a:r>
                        <a:rPr dirty="0">
                          <a:latin typeface="Times New Roman" panose="02020603050405020304" pitchFamily="18" charset="0"/>
                          <a:cs typeface="Times New Roman" panose="02020603050405020304" pitchFamily="18" charset="0"/>
                        </a:rPr>
                        <a:t>-1</a:t>
                      </a:r>
                    </a:p>
                  </a:txBody>
                  <a:tcPr marL="0" marR="0" marT="2095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r>
              <a:tr h="351030">
                <a:tc>
                  <a:txBody>
                    <a:bodyPr/>
                    <a:lstStyle/>
                    <a:p>
                      <a:pPr marR="106045" algn="ctr">
                        <a:lnSpc>
                          <a:spcPct val="100000"/>
                        </a:lnSpc>
                        <a:spcBef>
                          <a:spcPts val="150"/>
                        </a:spcBef>
                      </a:pPr>
                      <a:r>
                        <a:rPr dirty="0">
                          <a:latin typeface="Times New Roman" panose="02020603050405020304" pitchFamily="18" charset="0"/>
                          <a:cs typeface="Times New Roman" panose="02020603050405020304" pitchFamily="18" charset="0"/>
                        </a:rPr>
                        <a:t>+1</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marL="113664" algn="ctr">
                        <a:lnSpc>
                          <a:spcPct val="100000"/>
                        </a:lnSpc>
                        <a:spcBef>
                          <a:spcPts val="150"/>
                        </a:spcBef>
                      </a:pPr>
                      <a:r>
                        <a:rPr dirty="0">
                          <a:latin typeface="Times New Roman" panose="02020603050405020304" pitchFamily="18" charset="0"/>
                          <a:cs typeface="Times New Roman" panose="02020603050405020304" pitchFamily="18" charset="0"/>
                        </a:rPr>
                        <a:t>+1</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50"/>
                        </a:spcBef>
                      </a:pPr>
                      <a:r>
                        <a:rPr dirty="0">
                          <a:latin typeface="Times New Roman" panose="02020603050405020304" pitchFamily="18" charset="0"/>
                          <a:cs typeface="Times New Roman" panose="02020603050405020304" pitchFamily="18" charset="0"/>
                        </a:rPr>
                        <a:t>-1</a:t>
                      </a: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r>
              <a:tr h="351030">
                <a:tc>
                  <a:txBody>
                    <a:bodyPr/>
                    <a:lstStyle/>
                    <a:p>
                      <a:pPr marR="121285" algn="ctr">
                        <a:lnSpc>
                          <a:spcPct val="100000"/>
                        </a:lnSpc>
                        <a:spcBef>
                          <a:spcPts val="150"/>
                        </a:spcBef>
                      </a:pPr>
                      <a:r>
                        <a:rPr dirty="0">
                          <a:latin typeface="Times New Roman" panose="02020603050405020304" pitchFamily="18" charset="0"/>
                          <a:cs typeface="Times New Roman" panose="02020603050405020304" pitchFamily="18" charset="0"/>
                        </a:rPr>
                        <a:t>-1</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marL="128905" algn="ctr">
                        <a:lnSpc>
                          <a:spcPct val="100000"/>
                        </a:lnSpc>
                        <a:spcBef>
                          <a:spcPts val="150"/>
                        </a:spcBef>
                      </a:pPr>
                      <a:r>
                        <a:rPr dirty="0">
                          <a:latin typeface="Times New Roman" panose="02020603050405020304" pitchFamily="18" charset="0"/>
                          <a:cs typeface="Times New Roman" panose="02020603050405020304" pitchFamily="18" charset="0"/>
                        </a:rPr>
                        <a:t>-1</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50"/>
                        </a:spcBef>
                      </a:pPr>
                      <a:r>
                        <a:rPr dirty="0">
                          <a:latin typeface="Times New Roman" panose="02020603050405020304" pitchFamily="18" charset="0"/>
                          <a:cs typeface="Times New Roman" panose="02020603050405020304" pitchFamily="18" charset="0"/>
                        </a:rPr>
                        <a:t>+1</a:t>
                      </a: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r>
              <a:tr h="351030">
                <a:tc>
                  <a:txBody>
                    <a:bodyPr/>
                    <a:lstStyle/>
                    <a:p>
                      <a:pPr marR="106045" algn="ctr">
                        <a:lnSpc>
                          <a:spcPct val="100000"/>
                        </a:lnSpc>
                        <a:spcBef>
                          <a:spcPts val="150"/>
                        </a:spcBef>
                      </a:pPr>
                      <a:r>
                        <a:rPr dirty="0">
                          <a:latin typeface="Times New Roman" panose="02020603050405020304" pitchFamily="18" charset="0"/>
                          <a:cs typeface="Times New Roman" panose="02020603050405020304" pitchFamily="18" charset="0"/>
                        </a:rPr>
                        <a:t>+1</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marL="128905" algn="ctr">
                        <a:lnSpc>
                          <a:spcPct val="100000"/>
                        </a:lnSpc>
                        <a:spcBef>
                          <a:spcPts val="150"/>
                        </a:spcBef>
                      </a:pPr>
                      <a:r>
                        <a:rPr dirty="0">
                          <a:latin typeface="Times New Roman" panose="02020603050405020304" pitchFamily="18" charset="0"/>
                          <a:cs typeface="Times New Roman" panose="02020603050405020304" pitchFamily="18" charset="0"/>
                        </a:rPr>
                        <a:t>-1</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50"/>
                        </a:spcBef>
                      </a:pPr>
                      <a:r>
                        <a:rPr dirty="0">
                          <a:latin typeface="Times New Roman" panose="02020603050405020304" pitchFamily="18" charset="0"/>
                          <a:cs typeface="Times New Roman" panose="02020603050405020304" pitchFamily="18" charset="0"/>
                        </a:rPr>
                        <a:t>+1</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r>
              <a:tr h="351030">
                <a:tc>
                  <a:txBody>
                    <a:bodyPr/>
                    <a:lstStyle/>
                    <a:p>
                      <a:pPr marR="121285" algn="ctr">
                        <a:lnSpc>
                          <a:spcPct val="100000"/>
                        </a:lnSpc>
                        <a:spcBef>
                          <a:spcPts val="150"/>
                        </a:spcBef>
                      </a:pPr>
                      <a:r>
                        <a:rPr dirty="0">
                          <a:latin typeface="Times New Roman" panose="02020603050405020304" pitchFamily="18" charset="0"/>
                          <a:cs typeface="Times New Roman" panose="02020603050405020304" pitchFamily="18" charset="0"/>
                        </a:rPr>
                        <a:t>-1</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marL="113664" algn="ctr">
                        <a:lnSpc>
                          <a:spcPct val="100000"/>
                        </a:lnSpc>
                        <a:spcBef>
                          <a:spcPts val="150"/>
                        </a:spcBef>
                      </a:pPr>
                      <a:r>
                        <a:rPr dirty="0">
                          <a:latin typeface="Times New Roman" panose="02020603050405020304" pitchFamily="18" charset="0"/>
                          <a:cs typeface="Times New Roman" panose="02020603050405020304" pitchFamily="18" charset="0"/>
                        </a:rPr>
                        <a:t>+1</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50"/>
                        </a:spcBef>
                      </a:pPr>
                      <a:r>
                        <a:rPr dirty="0">
                          <a:latin typeface="Times New Roman" panose="02020603050405020304" pitchFamily="18" charset="0"/>
                          <a:cs typeface="Times New Roman" panose="02020603050405020304" pitchFamily="18" charset="0"/>
                        </a:rPr>
                        <a:t>+1</a:t>
                      </a: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r>
              <a:tr h="351030">
                <a:tc>
                  <a:txBody>
                    <a:bodyPr/>
                    <a:lstStyle/>
                    <a:p>
                      <a:pPr marR="106045" algn="ctr">
                        <a:lnSpc>
                          <a:spcPct val="100000"/>
                        </a:lnSpc>
                        <a:spcBef>
                          <a:spcPts val="150"/>
                        </a:spcBef>
                      </a:pPr>
                      <a:r>
                        <a:rPr dirty="0">
                          <a:latin typeface="Times New Roman" panose="02020603050405020304" pitchFamily="18" charset="0"/>
                          <a:cs typeface="Times New Roman" panose="02020603050405020304" pitchFamily="18" charset="0"/>
                        </a:rPr>
                        <a:t>+1</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marL="113664" algn="ctr">
                        <a:lnSpc>
                          <a:spcPct val="100000"/>
                        </a:lnSpc>
                        <a:spcBef>
                          <a:spcPts val="150"/>
                        </a:spcBef>
                      </a:pPr>
                      <a:r>
                        <a:rPr dirty="0">
                          <a:latin typeface="Times New Roman" panose="02020603050405020304" pitchFamily="18" charset="0"/>
                          <a:cs typeface="Times New Roman" panose="02020603050405020304" pitchFamily="18" charset="0"/>
                        </a:rPr>
                        <a:t>+1</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50"/>
                        </a:spcBef>
                      </a:pPr>
                      <a:r>
                        <a:rPr dirty="0">
                          <a:latin typeface="Times New Roman" panose="02020603050405020304" pitchFamily="18" charset="0"/>
                          <a:cs typeface="Times New Roman" panose="02020603050405020304" pitchFamily="18" charset="0"/>
                        </a:rPr>
                        <a:t>+1</a:t>
                      </a: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r>
              <a:tr h="351030">
                <a:tc>
                  <a:txBody>
                    <a:bodyPr/>
                    <a:lstStyle/>
                    <a:p>
                      <a:pPr marR="89535" algn="ctr">
                        <a:lnSpc>
                          <a:spcPct val="100000"/>
                        </a:lnSpc>
                        <a:spcBef>
                          <a:spcPts val="150"/>
                        </a:spcBef>
                      </a:pPr>
                      <a:r>
                        <a:rPr dirty="0">
                          <a:latin typeface="Times New Roman" panose="02020603050405020304" pitchFamily="18" charset="0"/>
                          <a:cs typeface="Times New Roman" panose="02020603050405020304" pitchFamily="18" charset="0"/>
                        </a:rPr>
                        <a:t>+ 1</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marL="150495" algn="ctr">
                        <a:lnSpc>
                          <a:spcPct val="100000"/>
                        </a:lnSpc>
                        <a:spcBef>
                          <a:spcPts val="150"/>
                        </a:spcBef>
                      </a:pPr>
                      <a:r>
                        <a:rPr dirty="0">
                          <a:latin typeface="Times New Roman" panose="02020603050405020304" pitchFamily="18" charset="0"/>
                          <a:cs typeface="Times New Roman" panose="02020603050405020304" pitchFamily="18" charset="0"/>
                        </a:rPr>
                        <a:t>0</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algn="ctr">
                        <a:lnSpc>
                          <a:spcPct val="100000"/>
                        </a:lnSpc>
                        <a:spcBef>
                          <a:spcPts val="150"/>
                        </a:spcBef>
                      </a:pPr>
                      <a:r>
                        <a:rPr dirty="0">
                          <a:latin typeface="Times New Roman" panose="02020603050405020304" pitchFamily="18" charset="0"/>
                          <a:cs typeface="Times New Roman" panose="02020603050405020304" pitchFamily="18" charset="0"/>
                        </a:rPr>
                        <a:t>0</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r>
              <a:tr h="351030">
                <a:tc>
                  <a:txBody>
                    <a:bodyPr/>
                    <a:lstStyle/>
                    <a:p>
                      <a:pPr marR="121285" algn="ctr">
                        <a:lnSpc>
                          <a:spcPct val="100000"/>
                        </a:lnSpc>
                        <a:spcBef>
                          <a:spcPts val="150"/>
                        </a:spcBef>
                      </a:pPr>
                      <a:r>
                        <a:rPr dirty="0">
                          <a:latin typeface="Times New Roman" panose="02020603050405020304" pitchFamily="18" charset="0"/>
                          <a:cs typeface="Times New Roman" panose="02020603050405020304" pitchFamily="18" charset="0"/>
                        </a:rPr>
                        <a:t>-1</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marL="150495" algn="ctr">
                        <a:lnSpc>
                          <a:spcPct val="100000"/>
                        </a:lnSpc>
                        <a:spcBef>
                          <a:spcPts val="150"/>
                        </a:spcBef>
                      </a:pPr>
                      <a:r>
                        <a:rPr dirty="0">
                          <a:latin typeface="Times New Roman" panose="02020603050405020304" pitchFamily="18" charset="0"/>
                          <a:cs typeface="Times New Roman" panose="02020603050405020304" pitchFamily="18" charset="0"/>
                        </a:rPr>
                        <a:t>0</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algn="ctr">
                        <a:lnSpc>
                          <a:spcPct val="100000"/>
                        </a:lnSpc>
                        <a:spcBef>
                          <a:spcPts val="150"/>
                        </a:spcBef>
                      </a:pPr>
                      <a:r>
                        <a:rPr dirty="0">
                          <a:latin typeface="Times New Roman" panose="02020603050405020304" pitchFamily="18" charset="0"/>
                          <a:cs typeface="Times New Roman" panose="02020603050405020304" pitchFamily="18" charset="0"/>
                        </a:rPr>
                        <a:t>0</a:t>
                      </a: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r>
              <a:tr h="351030">
                <a:tc>
                  <a:txBody>
                    <a:bodyPr/>
                    <a:lstStyle/>
                    <a:p>
                      <a:pPr marR="142875" algn="ctr">
                        <a:lnSpc>
                          <a:spcPct val="100000"/>
                        </a:lnSpc>
                        <a:spcBef>
                          <a:spcPts val="150"/>
                        </a:spcBef>
                      </a:pPr>
                      <a:r>
                        <a:rPr dirty="0">
                          <a:latin typeface="Times New Roman" panose="02020603050405020304" pitchFamily="18" charset="0"/>
                          <a:cs typeface="Times New Roman" panose="02020603050405020304" pitchFamily="18" charset="0"/>
                        </a:rPr>
                        <a:t>0</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marL="113664" algn="ctr">
                        <a:lnSpc>
                          <a:spcPct val="100000"/>
                        </a:lnSpc>
                        <a:spcBef>
                          <a:spcPts val="150"/>
                        </a:spcBef>
                      </a:pPr>
                      <a:r>
                        <a:rPr dirty="0">
                          <a:latin typeface="Times New Roman" panose="02020603050405020304" pitchFamily="18" charset="0"/>
                          <a:cs typeface="Times New Roman" panose="02020603050405020304" pitchFamily="18" charset="0"/>
                        </a:rPr>
                        <a:t>+1</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algn="ctr">
                        <a:lnSpc>
                          <a:spcPct val="100000"/>
                        </a:lnSpc>
                        <a:spcBef>
                          <a:spcPts val="150"/>
                        </a:spcBef>
                      </a:pPr>
                      <a:r>
                        <a:rPr dirty="0">
                          <a:latin typeface="Times New Roman" panose="02020603050405020304" pitchFamily="18" charset="0"/>
                          <a:cs typeface="Times New Roman" panose="02020603050405020304" pitchFamily="18" charset="0"/>
                        </a:rPr>
                        <a:t>0</a:t>
                      </a: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r>
              <a:tr h="351030">
                <a:tc>
                  <a:txBody>
                    <a:bodyPr/>
                    <a:lstStyle/>
                    <a:p>
                      <a:pPr marR="142875" algn="ctr">
                        <a:lnSpc>
                          <a:spcPct val="100000"/>
                        </a:lnSpc>
                        <a:spcBef>
                          <a:spcPts val="150"/>
                        </a:spcBef>
                      </a:pPr>
                      <a:r>
                        <a:rPr dirty="0">
                          <a:latin typeface="Times New Roman" panose="02020603050405020304" pitchFamily="18" charset="0"/>
                          <a:cs typeface="Times New Roman" panose="02020603050405020304" pitchFamily="18" charset="0"/>
                        </a:rPr>
                        <a:t>0</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marL="128905" algn="ctr">
                        <a:lnSpc>
                          <a:spcPct val="100000"/>
                        </a:lnSpc>
                        <a:spcBef>
                          <a:spcPts val="150"/>
                        </a:spcBef>
                      </a:pPr>
                      <a:r>
                        <a:rPr dirty="0">
                          <a:latin typeface="Times New Roman" panose="02020603050405020304" pitchFamily="18" charset="0"/>
                          <a:cs typeface="Times New Roman" panose="02020603050405020304" pitchFamily="18" charset="0"/>
                        </a:rPr>
                        <a:t>-1</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algn="ctr">
                        <a:lnSpc>
                          <a:spcPct val="100000"/>
                        </a:lnSpc>
                        <a:spcBef>
                          <a:spcPts val="150"/>
                        </a:spcBef>
                      </a:pPr>
                      <a:r>
                        <a:rPr dirty="0">
                          <a:latin typeface="Times New Roman" panose="02020603050405020304" pitchFamily="18" charset="0"/>
                          <a:cs typeface="Times New Roman" panose="02020603050405020304" pitchFamily="18" charset="0"/>
                        </a:rPr>
                        <a:t>0</a:t>
                      </a: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r>
              <a:tr h="354829">
                <a:tc>
                  <a:txBody>
                    <a:bodyPr/>
                    <a:lstStyle/>
                    <a:p>
                      <a:pPr marR="142875" algn="ctr">
                        <a:lnSpc>
                          <a:spcPct val="100000"/>
                        </a:lnSpc>
                        <a:spcBef>
                          <a:spcPts val="175"/>
                        </a:spcBef>
                      </a:pPr>
                      <a:r>
                        <a:rPr dirty="0">
                          <a:latin typeface="Times New Roman" panose="02020603050405020304" pitchFamily="18" charset="0"/>
                          <a:cs typeface="Times New Roman" panose="02020603050405020304" pitchFamily="18" charset="0"/>
                        </a:rPr>
                        <a:t>0</a:t>
                      </a:r>
                      <a:endParaRPr>
                        <a:latin typeface="Times New Roman" panose="02020603050405020304" pitchFamily="18" charset="0"/>
                        <a:cs typeface="Times New Roman" panose="02020603050405020304" pitchFamily="18" charset="0"/>
                      </a:endParaRPr>
                    </a:p>
                  </a:txBody>
                  <a:tcPr marL="0" marR="0" marT="2222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marL="150495" algn="ctr">
                        <a:lnSpc>
                          <a:spcPct val="100000"/>
                        </a:lnSpc>
                        <a:spcBef>
                          <a:spcPts val="175"/>
                        </a:spcBef>
                      </a:pPr>
                      <a:r>
                        <a:rPr dirty="0">
                          <a:latin typeface="Times New Roman" panose="02020603050405020304" pitchFamily="18" charset="0"/>
                          <a:cs typeface="Times New Roman" panose="02020603050405020304" pitchFamily="18" charset="0"/>
                        </a:rPr>
                        <a:t>0</a:t>
                      </a:r>
                      <a:endParaRPr>
                        <a:latin typeface="Times New Roman" panose="02020603050405020304" pitchFamily="18" charset="0"/>
                        <a:cs typeface="Times New Roman" panose="02020603050405020304" pitchFamily="18" charset="0"/>
                      </a:endParaRPr>
                    </a:p>
                  </a:txBody>
                  <a:tcPr marL="0" marR="0" marT="2222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algn="ctr">
                        <a:lnSpc>
                          <a:spcPct val="100000"/>
                        </a:lnSpc>
                        <a:spcBef>
                          <a:spcPts val="175"/>
                        </a:spcBef>
                      </a:pPr>
                      <a:r>
                        <a:rPr dirty="0">
                          <a:latin typeface="Times New Roman" panose="02020603050405020304" pitchFamily="18" charset="0"/>
                          <a:cs typeface="Times New Roman" panose="02020603050405020304" pitchFamily="18" charset="0"/>
                        </a:rPr>
                        <a:t>+1</a:t>
                      </a:r>
                    </a:p>
                  </a:txBody>
                  <a:tcPr marL="0" marR="0" marT="22225"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r>
              <a:tr h="351030">
                <a:tc>
                  <a:txBody>
                    <a:bodyPr/>
                    <a:lstStyle/>
                    <a:p>
                      <a:pPr marR="142875" algn="ctr">
                        <a:lnSpc>
                          <a:spcPct val="100000"/>
                        </a:lnSpc>
                        <a:spcBef>
                          <a:spcPts val="150"/>
                        </a:spcBef>
                      </a:pPr>
                      <a:r>
                        <a:rPr dirty="0">
                          <a:latin typeface="Times New Roman" panose="02020603050405020304" pitchFamily="18" charset="0"/>
                          <a:cs typeface="Times New Roman" panose="02020603050405020304" pitchFamily="18" charset="0"/>
                        </a:rPr>
                        <a:t>0</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marL="150495" algn="ctr">
                        <a:lnSpc>
                          <a:spcPct val="100000"/>
                        </a:lnSpc>
                        <a:spcBef>
                          <a:spcPts val="150"/>
                        </a:spcBef>
                      </a:pPr>
                      <a:r>
                        <a:rPr dirty="0">
                          <a:latin typeface="Times New Roman" panose="02020603050405020304" pitchFamily="18" charset="0"/>
                          <a:cs typeface="Times New Roman" panose="02020603050405020304" pitchFamily="18" charset="0"/>
                        </a:rPr>
                        <a:t>0</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c>
                  <a:txBody>
                    <a:bodyPr/>
                    <a:lstStyle/>
                    <a:p>
                      <a:pPr algn="ctr">
                        <a:lnSpc>
                          <a:spcPct val="100000"/>
                        </a:lnSpc>
                        <a:spcBef>
                          <a:spcPts val="150"/>
                        </a:spcBef>
                      </a:pPr>
                      <a:r>
                        <a:rPr dirty="0">
                          <a:latin typeface="Times New Roman" panose="02020603050405020304" pitchFamily="18" charset="0"/>
                          <a:cs typeface="Times New Roman" panose="02020603050405020304" pitchFamily="18" charset="0"/>
                        </a:rPr>
                        <a:t>-1</a:t>
                      </a: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BAE3"/>
                    </a:solidFill>
                  </a:tcPr>
                </a:tc>
              </a:tr>
              <a:tr h="351030">
                <a:tc>
                  <a:txBody>
                    <a:bodyPr/>
                    <a:lstStyle/>
                    <a:p>
                      <a:pPr marR="142875" algn="ctr">
                        <a:lnSpc>
                          <a:spcPct val="100000"/>
                        </a:lnSpc>
                        <a:spcBef>
                          <a:spcPts val="150"/>
                        </a:spcBef>
                      </a:pPr>
                      <a:r>
                        <a:rPr dirty="0">
                          <a:latin typeface="Times New Roman" panose="02020603050405020304" pitchFamily="18" charset="0"/>
                          <a:cs typeface="Times New Roman" panose="02020603050405020304" pitchFamily="18" charset="0"/>
                        </a:rPr>
                        <a:t>0</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marL="150495" algn="ctr">
                        <a:lnSpc>
                          <a:spcPct val="100000"/>
                        </a:lnSpc>
                        <a:spcBef>
                          <a:spcPts val="150"/>
                        </a:spcBef>
                      </a:pPr>
                      <a:r>
                        <a:rPr dirty="0">
                          <a:latin typeface="Times New Roman" panose="02020603050405020304" pitchFamily="18" charset="0"/>
                          <a:cs typeface="Times New Roman" panose="02020603050405020304" pitchFamily="18" charset="0"/>
                        </a:rPr>
                        <a:t>0</a:t>
                      </a:r>
                      <a:endParaRPr>
                        <a:latin typeface="Times New Roman" panose="02020603050405020304" pitchFamily="18" charset="0"/>
                        <a:cs typeface="Times New Roman" panose="02020603050405020304" pitchFamily="18" charset="0"/>
                      </a:endParaRP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c>
                  <a:txBody>
                    <a:bodyPr/>
                    <a:lstStyle/>
                    <a:p>
                      <a:pPr algn="ctr">
                        <a:lnSpc>
                          <a:spcPct val="100000"/>
                        </a:lnSpc>
                        <a:spcBef>
                          <a:spcPts val="150"/>
                        </a:spcBef>
                      </a:pPr>
                      <a:r>
                        <a:rPr dirty="0">
                          <a:latin typeface="Times New Roman" panose="02020603050405020304" pitchFamily="18" charset="0"/>
                          <a:cs typeface="Times New Roman" panose="02020603050405020304" pitchFamily="18" charset="0"/>
                        </a:rPr>
                        <a:t>0</a:t>
                      </a:r>
                    </a:p>
                  </a:txBody>
                  <a:tcPr marL="0" marR="0" marT="19050" marB="0" anchor="ctr">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AE0E3"/>
                    </a:solidFill>
                  </a:tcPr>
                </a:tc>
              </a:tr>
            </a:tbl>
          </a:graphicData>
        </a:graphic>
      </p:graphicFrame>
      <p:sp>
        <p:nvSpPr>
          <p:cNvPr id="5" name="object 11"/>
          <p:cNvSpPr/>
          <p:nvPr/>
        </p:nvSpPr>
        <p:spPr>
          <a:xfrm>
            <a:off x="2362200" y="3581400"/>
            <a:ext cx="3429000" cy="2514600"/>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xmlns="" val="8573124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b="1" spc="-5" dirty="0" smtClean="0">
                <a:solidFill>
                  <a:srgbClr val="CC0000"/>
                </a:solidFill>
                <a:latin typeface="Times New Roman" pitchFamily="18" charset="0"/>
                <a:cs typeface="Times New Roman" pitchFamily="18" charset="0"/>
              </a:rPr>
              <a:t>Централни композициони дизајн</a:t>
            </a:r>
            <a:endParaRPr lang="en-US" sz="2800" dirty="0"/>
          </a:p>
        </p:txBody>
      </p:sp>
      <p:sp>
        <p:nvSpPr>
          <p:cNvPr id="3" name="Content Placeholder 2"/>
          <p:cNvSpPr>
            <a:spLocks noGrp="1"/>
          </p:cNvSpPr>
          <p:nvPr>
            <p:ph idx="1"/>
          </p:nvPr>
        </p:nvSpPr>
        <p:spPr/>
        <p:txBody>
          <a:bodyPr>
            <a:normAutofit/>
          </a:bodyPr>
          <a:lstStyle/>
          <a:p>
            <a:pPr algn="just"/>
            <a:r>
              <a:rPr lang="sr-Cyrl-RS" sz="2000" dirty="0" smtClean="0">
                <a:latin typeface="Times New Roman" pitchFamily="18" charset="0"/>
                <a:cs typeface="Times New Roman" pitchFamily="18" charset="0"/>
              </a:rPr>
              <a:t>Ова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врста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дизајна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одређивање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оптимума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изабраних</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фактора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користи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квадратни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модел</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као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методологију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површине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одговора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представља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геометријску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презентацију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одговора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система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оквиру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експерименталног</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региона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функцији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једног</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или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више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фактора</a:t>
            </a:r>
          </a:p>
          <a:p>
            <a:pPr algn="just"/>
            <a:r>
              <a:rPr lang="sr-Cyrl-RS" sz="2000" dirty="0" smtClean="0">
                <a:latin typeface="Times New Roman" pitchFamily="18" charset="0"/>
                <a:cs typeface="Times New Roman" pitchFamily="18" charset="0"/>
              </a:rPr>
              <a:t>Добијени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одговор</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може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бити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приказан</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као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линија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дводимензионалном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простору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испитује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један</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фактор</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површина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тродимензионалном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простору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два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фактора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испитују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или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хиперповршина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вишедимензионалном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простору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испитује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већи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број</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фактора</a:t>
            </a:r>
            <a:r>
              <a:rPr lang="en-US" sz="2000" dirty="0" smtClean="0">
                <a:latin typeface="Times New Roman" pitchFamily="18" charset="0"/>
                <a:cs typeface="Times New Roman" pitchFamily="18" charset="0"/>
              </a:rPr>
              <a:t>)</a:t>
            </a:r>
            <a:r>
              <a:rPr lang="sr-Cyrl-RS" sz="2000"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a:t>
            </a:r>
            <a:endParaRPr lang="sr-Cyrl-RS" sz="2000"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овај</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начин</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једноставно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утврдити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оптималну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вредност</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одређени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фактор</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јер</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представља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минимум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или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максимум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добијеној</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површини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одговора.</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TotalTime>
  <Words>1896</Words>
  <Application>Microsoft Office PowerPoint</Application>
  <PresentationFormat>On-screen Show (4:3)</PresentationFormat>
  <Paragraphs>328</Paragraphs>
  <Slides>24</Slides>
  <Notes>0</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Office Theme</vt:lpstr>
      <vt:lpstr>1_Office Theme</vt:lpstr>
      <vt:lpstr>Slide 1</vt:lpstr>
      <vt:lpstr>Оптимизација</vt:lpstr>
      <vt:lpstr>Методе оптимизације</vt:lpstr>
      <vt:lpstr>Избор дизајна</vt:lpstr>
      <vt:lpstr>Централни композициони дизајн</vt:lpstr>
      <vt:lpstr>Централни композициони дизајн</vt:lpstr>
      <vt:lpstr>Slide 7</vt:lpstr>
      <vt:lpstr>Slide 8</vt:lpstr>
      <vt:lpstr>Централни композициони дизајн</vt:lpstr>
      <vt:lpstr>Box-Behenken-ов дизајн</vt:lpstr>
      <vt:lpstr>Box-Behenken-ов дизајн</vt:lpstr>
      <vt:lpstr>Box-Behenken-ов дизајн</vt:lpstr>
      <vt:lpstr>Slide 13</vt:lpstr>
      <vt:lpstr>Slide 14</vt:lpstr>
      <vt:lpstr>Slide 15</vt:lpstr>
      <vt:lpstr>Slide 16</vt:lpstr>
      <vt:lpstr>Slide 17</vt:lpstr>
      <vt:lpstr>Slide 18</vt:lpstr>
      <vt:lpstr>Slide 19</vt:lpstr>
      <vt:lpstr>Slide 20</vt:lpstr>
      <vt:lpstr>R2 – коефицијент детерминације (0 – 1)</vt:lpstr>
      <vt:lpstr>Slide 22</vt:lpstr>
      <vt:lpstr>Slide 23</vt:lpstr>
      <vt:lpstr>ЗАКЉУЧЦИ</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 Comp</dc:creator>
  <cp:lastModifiedBy>Ksenija</cp:lastModifiedBy>
  <cp:revision>6</cp:revision>
  <dcterms:created xsi:type="dcterms:W3CDTF">2019-08-30T09:45:06Z</dcterms:created>
  <dcterms:modified xsi:type="dcterms:W3CDTF">2019-09-10T17:46:10Z</dcterms:modified>
</cp:coreProperties>
</file>